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19" r:id="rId4"/>
    <p:sldMasterId id="2147483720" r:id="rId5"/>
    <p:sldMasterId id="2147483721" r:id="rId6"/>
    <p:sldMasterId id="2147483722" r:id="rId7"/>
    <p:sldMasterId id="2147483723" r:id="rId8"/>
    <p:sldMasterId id="21474837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8b961a11a_1_52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f8b961a11a_1_52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8b961a11a_1_248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f8b961a11a_1_248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8b961a11a_1_254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f8b961a11a_1_254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8b961a11a_1_316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f8b961a11a_1_316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8b961a11a_1_322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f8b961a11a_1_322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91078d4ee_0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f91078d4ee_0_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91078d4ee_0_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f91078d4ee_0_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8b961a11a_1_335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f8b961a11a_1_335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6291c00ea_0_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06291c00ea_0_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8b961a11a_1_329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f8b961a11a_1_329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6291c00ea_0_1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06291c00ea_0_17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8b961a11a_1_115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f8b961a11a_1_115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8b961a11a_1_347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f8b961a11a_1_347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8b961a11a_1_353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f8b961a11a_1_353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f8b961a11a_1_359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f8b961a11a_1_359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91078d4ee_0_2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f91078d4ee_0_2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291c00ea_0_2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06291c00ea_0_2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291c00ea_0_4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06291c00ea_0_41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6291c00ea_0_3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06291c00ea_0_33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6291c00ea_0_4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06291c00ea_0_48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91078d4ee_0_5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f91078d4ee_0_52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8b961a11a_1_396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f8b961a11a_1_396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8b961a11a_1_236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f8b961a11a_1_236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6291c00ea_0_5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06291c00ea_0_57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6291c00ea_0_7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06291c00ea_0_71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6291c00ea_0_14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06291c00ea_0_142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6291c00ea_0_13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06291c00ea_0_13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f91078d4ee_0_3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f91078d4ee_0_31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91078d4ee_0_4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f91078d4ee_0_45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06291c00ea_0_10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06291c00ea_0_10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291c00ea_0_11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06291c00ea_0_113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6291c00ea_0_9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06291c00ea_0_93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06291c00ea_0_8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06291c00ea_0_8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8d522bd70_0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f8d522bd70_0_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f91078d4ee_0_6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f91078d4ee_0_6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6291c00ea_0_12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06291c00ea_0_12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06291c00ea_0_12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06291c00ea_0_12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f91078d4ee_0_5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f91078d4ee_0_5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f9cd2d5a1c_0_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f9cd2d5a1c_0_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f9cd2d5a1c_0_2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f9cd2d5a1c_0_26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f9cd2d5a1c_0_1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f9cd2d5a1c_0_18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9cd2d5a1c_0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f9cd2d5a1c_0_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f8b961a11a_1_420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f8b961a11a_1_420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8b961a11a_1_241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f8b961a11a_1_241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8b961a11a_1_176:notes"/>
          <p:cNvSpPr txBox="1"/>
          <p:nvPr>
            <p:ph idx="1" type="body"/>
          </p:nvPr>
        </p:nvSpPr>
        <p:spPr>
          <a:xfrm>
            <a:off x="685787" y="4343386"/>
            <a:ext cx="5486382" cy="4114795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f8b961a11a_1_176:notes"/>
          <p:cNvSpPr/>
          <p:nvPr>
            <p:ph idx="2" type="sldImg"/>
          </p:nvPr>
        </p:nvSpPr>
        <p:spPr>
          <a:xfrm>
            <a:off x="1143221" y="685795"/>
            <a:ext cx="457222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8d522bd70_0_1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f8d522bd70_0_1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6291c00ea_0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06291c00ea_0_0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6291c00ea_0_7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06291c00ea_0_79:notes"/>
          <p:cNvSpPr/>
          <p:nvPr>
            <p:ph idx="2" type="sldImg"/>
          </p:nvPr>
        </p:nvSpPr>
        <p:spPr>
          <a:xfrm>
            <a:off x="114322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" type="subTitle"/>
          </p:nvPr>
        </p:nvSpPr>
        <p:spPr>
          <a:xfrm>
            <a:off x="457110" y="205200"/>
            <a:ext cx="8229330" cy="398101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1076085" y="816885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4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1076085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196452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3" type="body"/>
          </p:nvPr>
        </p:nvSpPr>
        <p:spPr>
          <a:xfrm>
            <a:off x="285309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4" type="body"/>
          </p:nvPr>
        </p:nvSpPr>
        <p:spPr>
          <a:xfrm>
            <a:off x="1076085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5" type="body"/>
          </p:nvPr>
        </p:nvSpPr>
        <p:spPr>
          <a:xfrm>
            <a:off x="196452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6" type="body"/>
          </p:nvPr>
        </p:nvSpPr>
        <p:spPr>
          <a:xfrm>
            <a:off x="285309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457110" y="205200"/>
            <a:ext cx="8229330" cy="398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3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3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1076085" y="816885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4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1076085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2" type="body"/>
          </p:nvPr>
        </p:nvSpPr>
        <p:spPr>
          <a:xfrm>
            <a:off x="196452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3" type="body"/>
          </p:nvPr>
        </p:nvSpPr>
        <p:spPr>
          <a:xfrm>
            <a:off x="285309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4" type="body"/>
          </p:nvPr>
        </p:nvSpPr>
        <p:spPr>
          <a:xfrm>
            <a:off x="1076085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5" type="body"/>
          </p:nvPr>
        </p:nvSpPr>
        <p:spPr>
          <a:xfrm>
            <a:off x="196452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6" type="body"/>
          </p:nvPr>
        </p:nvSpPr>
        <p:spPr>
          <a:xfrm>
            <a:off x="285309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1" type="subTitle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idx="1" type="subTitle"/>
          </p:nvPr>
        </p:nvSpPr>
        <p:spPr>
          <a:xfrm>
            <a:off x="457110" y="205200"/>
            <a:ext cx="8229330" cy="398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46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4" name="Google Shape;184;p46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5" name="Google Shape;185;p46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47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3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8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48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4" name="Google Shape;194;p48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5" name="Google Shape;195;p48"/>
          <p:cNvSpPr txBox="1"/>
          <p:nvPr>
            <p:ph idx="3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8" name="Google Shape;198;p49"/>
          <p:cNvSpPr txBox="1"/>
          <p:nvPr>
            <p:ph idx="1" type="body"/>
          </p:nvPr>
        </p:nvSpPr>
        <p:spPr>
          <a:xfrm>
            <a:off x="1076085" y="816885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2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2" name="Google Shape;202;p50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3" name="Google Shape;203;p50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4" name="Google Shape;204;p50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5" name="Google Shape;205;p50"/>
          <p:cNvSpPr txBox="1"/>
          <p:nvPr>
            <p:ph idx="4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1" type="body"/>
          </p:nvPr>
        </p:nvSpPr>
        <p:spPr>
          <a:xfrm>
            <a:off x="1076085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2" type="body"/>
          </p:nvPr>
        </p:nvSpPr>
        <p:spPr>
          <a:xfrm>
            <a:off x="196452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3" type="body"/>
          </p:nvPr>
        </p:nvSpPr>
        <p:spPr>
          <a:xfrm>
            <a:off x="285309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4" type="body"/>
          </p:nvPr>
        </p:nvSpPr>
        <p:spPr>
          <a:xfrm>
            <a:off x="1076085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5" type="body"/>
          </p:nvPr>
        </p:nvSpPr>
        <p:spPr>
          <a:xfrm>
            <a:off x="196452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6" type="body"/>
          </p:nvPr>
        </p:nvSpPr>
        <p:spPr>
          <a:xfrm>
            <a:off x="285309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3" name="Google Shape;223;p54"/>
          <p:cNvSpPr txBox="1"/>
          <p:nvPr>
            <p:ph idx="1" type="subTitle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6" name="Google Shape;226;p55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0" name="Google Shape;230;p56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/>
          <p:nvPr>
            <p:ph idx="1" type="subTitle"/>
          </p:nvPr>
        </p:nvSpPr>
        <p:spPr>
          <a:xfrm>
            <a:off x="457110" y="205200"/>
            <a:ext cx="8229330" cy="398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9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7" name="Google Shape;237;p59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8" name="Google Shape;238;p59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39" name="Google Shape;239;p59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2" name="Google Shape;242;p60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3" name="Google Shape;243;p60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4" name="Google Shape;244;p60"/>
          <p:cNvSpPr txBox="1"/>
          <p:nvPr>
            <p:ph idx="3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1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7" name="Google Shape;247;p61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8" name="Google Shape;248;p61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9" name="Google Shape;249;p61"/>
          <p:cNvSpPr txBox="1"/>
          <p:nvPr>
            <p:ph idx="3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2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2" name="Google Shape;252;p62"/>
          <p:cNvSpPr txBox="1"/>
          <p:nvPr>
            <p:ph idx="1" type="body"/>
          </p:nvPr>
        </p:nvSpPr>
        <p:spPr>
          <a:xfrm>
            <a:off x="1076085" y="816885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3" name="Google Shape;253;p62"/>
          <p:cNvSpPr txBox="1"/>
          <p:nvPr>
            <p:ph idx="2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6" name="Google Shape;256;p63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7" name="Google Shape;257;p63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8" name="Google Shape;258;p63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9" name="Google Shape;259;p63"/>
          <p:cNvSpPr txBox="1"/>
          <p:nvPr>
            <p:ph idx="4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2" name="Google Shape;262;p64"/>
          <p:cNvSpPr txBox="1"/>
          <p:nvPr>
            <p:ph idx="1" type="body"/>
          </p:nvPr>
        </p:nvSpPr>
        <p:spPr>
          <a:xfrm>
            <a:off x="1076085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3" name="Google Shape;263;p64"/>
          <p:cNvSpPr txBox="1"/>
          <p:nvPr>
            <p:ph idx="2" type="body"/>
          </p:nvPr>
        </p:nvSpPr>
        <p:spPr>
          <a:xfrm>
            <a:off x="196452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4" name="Google Shape;264;p64"/>
          <p:cNvSpPr txBox="1"/>
          <p:nvPr>
            <p:ph idx="3" type="body"/>
          </p:nvPr>
        </p:nvSpPr>
        <p:spPr>
          <a:xfrm>
            <a:off x="285309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5" name="Google Shape;265;p64"/>
          <p:cNvSpPr txBox="1"/>
          <p:nvPr>
            <p:ph idx="4" type="body"/>
          </p:nvPr>
        </p:nvSpPr>
        <p:spPr>
          <a:xfrm>
            <a:off x="1076085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6" name="Google Shape;266;p64"/>
          <p:cNvSpPr txBox="1"/>
          <p:nvPr>
            <p:ph idx="5" type="body"/>
          </p:nvPr>
        </p:nvSpPr>
        <p:spPr>
          <a:xfrm>
            <a:off x="196452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7" name="Google Shape;267;p64"/>
          <p:cNvSpPr txBox="1"/>
          <p:nvPr>
            <p:ph idx="6" type="body"/>
          </p:nvPr>
        </p:nvSpPr>
        <p:spPr>
          <a:xfrm>
            <a:off x="285309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78" name="Google Shape;278;p67"/>
          <p:cNvSpPr txBox="1"/>
          <p:nvPr>
            <p:ph idx="1" type="subTitle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8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1" name="Google Shape;281;p68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9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4" name="Google Shape;284;p69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5" name="Google Shape;285;p69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0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1"/>
          <p:cNvSpPr txBox="1"/>
          <p:nvPr>
            <p:ph idx="1" type="subTitle"/>
          </p:nvPr>
        </p:nvSpPr>
        <p:spPr>
          <a:xfrm>
            <a:off x="457110" y="205200"/>
            <a:ext cx="8229330" cy="398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2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2" name="Google Shape;292;p72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3" name="Google Shape;293;p72"/>
          <p:cNvSpPr txBox="1"/>
          <p:nvPr>
            <p:ph idx="2" type="body"/>
          </p:nvPr>
        </p:nvSpPr>
        <p:spPr>
          <a:xfrm>
            <a:off x="2422710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4" name="Google Shape;294;p72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7" name="Google Shape;297;p73"/>
          <p:cNvSpPr txBox="1"/>
          <p:nvPr>
            <p:ph idx="1" type="body"/>
          </p:nvPr>
        </p:nvSpPr>
        <p:spPr>
          <a:xfrm>
            <a:off x="1076085" y="816885"/>
            <a:ext cx="1282365" cy="7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8" name="Google Shape;298;p73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9" name="Google Shape;299;p73"/>
          <p:cNvSpPr txBox="1"/>
          <p:nvPr>
            <p:ph idx="3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4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02" name="Google Shape;302;p74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03" name="Google Shape;303;p74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04" name="Google Shape;304;p74"/>
          <p:cNvSpPr txBox="1"/>
          <p:nvPr>
            <p:ph idx="3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07" name="Google Shape;307;p75"/>
          <p:cNvSpPr txBox="1"/>
          <p:nvPr>
            <p:ph idx="1" type="body"/>
          </p:nvPr>
        </p:nvSpPr>
        <p:spPr>
          <a:xfrm>
            <a:off x="1076085" y="816885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08" name="Google Shape;308;p75"/>
          <p:cNvSpPr txBox="1"/>
          <p:nvPr>
            <p:ph idx="2" type="body"/>
          </p:nvPr>
        </p:nvSpPr>
        <p:spPr>
          <a:xfrm>
            <a:off x="1076085" y="1222560"/>
            <a:ext cx="2627910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6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1" name="Google Shape;311;p76"/>
          <p:cNvSpPr txBox="1"/>
          <p:nvPr>
            <p:ph idx="1" type="body"/>
          </p:nvPr>
        </p:nvSpPr>
        <p:spPr>
          <a:xfrm>
            <a:off x="1076085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2" name="Google Shape;312;p76"/>
          <p:cNvSpPr txBox="1"/>
          <p:nvPr>
            <p:ph idx="2" type="body"/>
          </p:nvPr>
        </p:nvSpPr>
        <p:spPr>
          <a:xfrm>
            <a:off x="2422710" y="816885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3" type="body"/>
          </p:nvPr>
        </p:nvSpPr>
        <p:spPr>
          <a:xfrm>
            <a:off x="1076085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4" name="Google Shape;314;p76"/>
          <p:cNvSpPr txBox="1"/>
          <p:nvPr>
            <p:ph idx="4" type="body"/>
          </p:nvPr>
        </p:nvSpPr>
        <p:spPr>
          <a:xfrm>
            <a:off x="2422710" y="1222560"/>
            <a:ext cx="128236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7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7" name="Google Shape;317;p77"/>
          <p:cNvSpPr txBox="1"/>
          <p:nvPr>
            <p:ph idx="1" type="body"/>
          </p:nvPr>
        </p:nvSpPr>
        <p:spPr>
          <a:xfrm>
            <a:off x="1076085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8" name="Google Shape;318;p77"/>
          <p:cNvSpPr txBox="1"/>
          <p:nvPr>
            <p:ph idx="2" type="body"/>
          </p:nvPr>
        </p:nvSpPr>
        <p:spPr>
          <a:xfrm>
            <a:off x="196452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9" name="Google Shape;319;p77"/>
          <p:cNvSpPr txBox="1"/>
          <p:nvPr>
            <p:ph idx="3" type="body"/>
          </p:nvPr>
        </p:nvSpPr>
        <p:spPr>
          <a:xfrm>
            <a:off x="2853090" y="816885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20" name="Google Shape;320;p77"/>
          <p:cNvSpPr txBox="1"/>
          <p:nvPr>
            <p:ph idx="4" type="body"/>
          </p:nvPr>
        </p:nvSpPr>
        <p:spPr>
          <a:xfrm>
            <a:off x="1076085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21" name="Google Shape;321;p77"/>
          <p:cNvSpPr txBox="1"/>
          <p:nvPr>
            <p:ph idx="5" type="body"/>
          </p:nvPr>
        </p:nvSpPr>
        <p:spPr>
          <a:xfrm>
            <a:off x="196452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22" name="Google Shape;322;p77"/>
          <p:cNvSpPr txBox="1"/>
          <p:nvPr>
            <p:ph idx="6" type="body"/>
          </p:nvPr>
        </p:nvSpPr>
        <p:spPr>
          <a:xfrm>
            <a:off x="2853090" y="1222560"/>
            <a:ext cx="846045" cy="370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8695" y="4067010"/>
            <a:ext cx="7886565" cy="520155"/>
          </a:xfrm>
          <a:prstGeom prst="rect">
            <a:avLst/>
          </a:prstGeom>
          <a:noFill/>
          <a:ln>
            <a:noFill/>
          </a:ln>
        </p:spPr>
        <p:txBody>
          <a:bodyPr anchorCtr="1" anchor="t" bIns="17150" lIns="34275" spcFirstLastPara="1" rIns="34275" wrap="square" tIns="171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628695" y="2660445"/>
            <a:ext cx="7886565" cy="140643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628695" y="39690"/>
            <a:ext cx="7886565" cy="994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104" name="Google Shape;104;p26"/>
          <p:cNvSpPr/>
          <p:nvPr/>
        </p:nvSpPr>
        <p:spPr>
          <a:xfrm>
            <a:off x="5051025" y="1371870"/>
            <a:ext cx="968355" cy="266760"/>
          </a:xfrm>
          <a:prstGeom prst="rect">
            <a:avLst/>
          </a:prstGeom>
          <a:noFill/>
          <a:ln>
            <a:noFill/>
          </a:ln>
        </p:spPr>
        <p:txBody>
          <a:bodyPr anchorCtr="0" anchor="t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D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8C919D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659880" y="1371870"/>
            <a:ext cx="567135" cy="266760"/>
          </a:xfrm>
          <a:prstGeom prst="rect">
            <a:avLst/>
          </a:prstGeom>
          <a:noFill/>
          <a:ln>
            <a:noFill/>
          </a:ln>
        </p:spPr>
        <p:txBody>
          <a:bodyPr anchorCtr="0" anchor="t" bIns="19025" lIns="19025" spcFirstLastPara="1" rIns="19025" wrap="square" tIns="19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919D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8C919D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657045" y="1678455"/>
            <a:ext cx="3539160" cy="4765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6"/>
          <p:cNvSpPr/>
          <p:nvPr/>
        </p:nvSpPr>
        <p:spPr>
          <a:xfrm>
            <a:off x="5045625" y="1680210"/>
            <a:ext cx="3539160" cy="4765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1">
            <a:alphaModFix/>
          </a:blip>
          <a:srcRect b="30822" l="16433" r="16025" t="8540"/>
          <a:stretch/>
        </p:blipFill>
        <p:spPr>
          <a:xfrm>
            <a:off x="8158995" y="4137075"/>
            <a:ext cx="984825" cy="100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657045" y="1787400"/>
            <a:ext cx="3539160" cy="33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5045625" y="1787400"/>
            <a:ext cx="3539160" cy="33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/>
          <p:nvPr/>
        </p:nvSpPr>
        <p:spPr>
          <a:xfrm>
            <a:off x="4548690" y="0"/>
            <a:ext cx="4595130" cy="5143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9"/>
          <p:cNvSpPr txBox="1"/>
          <p:nvPr>
            <p:ph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162" name="Google Shape;162;p39"/>
          <p:cNvSpPr txBox="1"/>
          <p:nvPr>
            <p:ph idx="1" type="body"/>
          </p:nvPr>
        </p:nvSpPr>
        <p:spPr>
          <a:xfrm>
            <a:off x="4548690" y="0"/>
            <a:ext cx="4595130" cy="514336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>
            <a:off x="657045" y="2095065"/>
            <a:ext cx="3365010" cy="4765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9"/>
          <p:cNvPicPr preferRelativeResize="0"/>
          <p:nvPr/>
        </p:nvPicPr>
        <p:blipFill rotWithShape="1">
          <a:blip r:embed="rId1">
            <a:alphaModFix/>
          </a:blip>
          <a:srcRect b="30822" l="16433" r="16025" t="8540"/>
          <a:stretch/>
        </p:blipFill>
        <p:spPr>
          <a:xfrm>
            <a:off x="1759995" y="151200"/>
            <a:ext cx="984825" cy="100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9"/>
          <p:cNvSpPr txBox="1"/>
          <p:nvPr>
            <p:ph idx="2" type="body"/>
          </p:nvPr>
        </p:nvSpPr>
        <p:spPr>
          <a:xfrm>
            <a:off x="629775" y="2228850"/>
            <a:ext cx="3392010" cy="30007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/>
          <p:nvPr>
            <p:ph idx="1" type="body"/>
          </p:nvPr>
        </p:nvSpPr>
        <p:spPr>
          <a:xfrm>
            <a:off x="0" y="0"/>
            <a:ext cx="9143820" cy="5143365"/>
          </a:xfrm>
          <a:prstGeom prst="rect">
            <a:avLst/>
          </a:prstGeom>
          <a:noFill/>
          <a:ln>
            <a:noFill/>
          </a:ln>
        </p:spPr>
        <p:txBody>
          <a:bodyPr anchorCtr="0" anchor="t" bIns="16875" lIns="33750" spcFirstLastPara="1" rIns="33750" wrap="square" tIns="168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216" name="Google Shape;216;p52"/>
          <p:cNvSpPr/>
          <p:nvPr/>
        </p:nvSpPr>
        <p:spPr>
          <a:xfrm>
            <a:off x="525015" y="0"/>
            <a:ext cx="2911815" cy="5143365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52"/>
          <p:cNvPicPr preferRelativeResize="0"/>
          <p:nvPr/>
        </p:nvPicPr>
        <p:blipFill rotWithShape="1">
          <a:blip r:embed="rId1">
            <a:alphaModFix/>
          </a:blip>
          <a:srcRect b="30822" l="16433" r="16025" t="8540"/>
          <a:stretch/>
        </p:blipFill>
        <p:spPr>
          <a:xfrm>
            <a:off x="1488510" y="144855"/>
            <a:ext cx="984825" cy="100629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2"/>
          <p:cNvSpPr txBox="1"/>
          <p:nvPr>
            <p:ph idx="2" type="body"/>
          </p:nvPr>
        </p:nvSpPr>
        <p:spPr>
          <a:xfrm>
            <a:off x="751410" y="1568970"/>
            <a:ext cx="2459160" cy="342549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219" name="Google Shape;219;p52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"/>
          <p:cNvSpPr/>
          <p:nvPr/>
        </p:nvSpPr>
        <p:spPr>
          <a:xfrm>
            <a:off x="807840" y="0"/>
            <a:ext cx="3136320" cy="51433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5"/>
          <p:cNvSpPr/>
          <p:nvPr/>
        </p:nvSpPr>
        <p:spPr>
          <a:xfrm>
            <a:off x="1076085" y="1657800"/>
            <a:ext cx="2627910" cy="4765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5"/>
          <p:cNvSpPr txBox="1"/>
          <p:nvPr>
            <p:ph idx="1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sp>
        <p:nvSpPr>
          <p:cNvPr id="272" name="Google Shape;272;p65"/>
          <p:cNvSpPr txBox="1"/>
          <p:nvPr>
            <p:ph idx="2" type="body"/>
          </p:nvPr>
        </p:nvSpPr>
        <p:spPr>
          <a:xfrm>
            <a:off x="1076085" y="1817370"/>
            <a:ext cx="2627910" cy="3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  <p:pic>
        <p:nvPicPr>
          <p:cNvPr id="273" name="Google Shape;273;p65"/>
          <p:cNvPicPr preferRelativeResize="0"/>
          <p:nvPr/>
        </p:nvPicPr>
        <p:blipFill rotWithShape="1">
          <a:blip r:embed="rId1">
            <a:alphaModFix/>
          </a:blip>
          <a:srcRect b="30822" l="16433" r="16025" t="8540"/>
          <a:stretch/>
        </p:blipFill>
        <p:spPr>
          <a:xfrm>
            <a:off x="8158995" y="4137075"/>
            <a:ext cx="984825" cy="10062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5"/>
          <p:cNvSpPr txBox="1"/>
          <p:nvPr>
            <p:ph type="title"/>
          </p:nvPr>
        </p:nvSpPr>
        <p:spPr>
          <a:xfrm>
            <a:off x="457110" y="205200"/>
            <a:ext cx="8229330" cy="858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8"/>
          <p:cNvSpPr txBox="1"/>
          <p:nvPr>
            <p:ph idx="4294967295" type="body"/>
          </p:nvPr>
        </p:nvSpPr>
        <p:spPr>
          <a:xfrm>
            <a:off x="628695" y="4067010"/>
            <a:ext cx="7886565" cy="520155"/>
          </a:xfrm>
          <a:prstGeom prst="rect">
            <a:avLst/>
          </a:prstGeom>
          <a:noFill/>
          <a:ln>
            <a:noFill/>
          </a:ln>
        </p:spPr>
        <p:txBody>
          <a:bodyPr anchorCtr="1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FF3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8"/>
          <p:cNvSpPr txBox="1"/>
          <p:nvPr>
            <p:ph idx="4294967295" type="body"/>
          </p:nvPr>
        </p:nvSpPr>
        <p:spPr>
          <a:xfrm>
            <a:off x="628695" y="2660445"/>
            <a:ext cx="7886565" cy="109174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500"/>
              <a:buFont typeface="Arial"/>
              <a:buNone/>
            </a:pPr>
            <a:r>
              <a:rPr lang="en" sz="4500">
                <a:solidFill>
                  <a:srgbClr val="FFD966"/>
                </a:solidFill>
              </a:rPr>
              <a:t>Collection Mini-Game</a:t>
            </a:r>
            <a:endParaRPr sz="45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7"/>
          <p:cNvSpPr txBox="1"/>
          <p:nvPr>
            <p:ph idx="4294967295" type="title"/>
          </p:nvPr>
        </p:nvSpPr>
        <p:spPr>
          <a:xfrm>
            <a:off x="629775" y="342900"/>
            <a:ext cx="3854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900">
                <a:solidFill>
                  <a:srgbClr val="27292E"/>
                </a:solidFill>
              </a:rPr>
              <a:t>CollectionGameMode</a:t>
            </a:r>
            <a:endParaRPr b="1" sz="19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Variables</a:t>
            </a:r>
            <a:endParaRPr b="1" sz="1900">
              <a:solidFill>
                <a:srgbClr val="27292E"/>
              </a:solidFill>
            </a:endParaRPr>
          </a:p>
        </p:txBody>
      </p:sp>
      <p:sp>
        <p:nvSpPr>
          <p:cNvPr id="392" name="Google Shape;392;p87"/>
          <p:cNvSpPr txBox="1"/>
          <p:nvPr>
            <p:ph idx="4294967295" type="body"/>
          </p:nvPr>
        </p:nvSpPr>
        <p:spPr>
          <a:xfrm>
            <a:off x="629775" y="2269900"/>
            <a:ext cx="34848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Create the following </a:t>
            </a:r>
            <a:r>
              <a:rPr b="1" lang="en" sz="1100">
                <a:solidFill>
                  <a:srgbClr val="27292E"/>
                </a:solidFill>
              </a:rPr>
              <a:t>Boolean</a:t>
            </a:r>
            <a:r>
              <a:rPr lang="en" sz="1100">
                <a:solidFill>
                  <a:srgbClr val="27292E"/>
                </a:solidFill>
              </a:rPr>
              <a:t> variable: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rtl="0" algn="l"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b="1" lang="en" sz="1100">
                <a:solidFill>
                  <a:srgbClr val="27292E"/>
                </a:solidFill>
              </a:rPr>
              <a:t>GameOver</a:t>
            </a:r>
            <a:r>
              <a:rPr lang="en" sz="1100">
                <a:solidFill>
                  <a:srgbClr val="27292E"/>
                </a:solidFill>
              </a:rPr>
              <a:t>: Indicates if the game has ended.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Create the following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Integer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variables: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lang="en" sz="1100">
                <a:solidFill>
                  <a:srgbClr val="27292E"/>
                </a:solidFill>
              </a:rPr>
              <a:t>Game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Stores the player’s score.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lang="en" sz="1100">
                <a:solidFill>
                  <a:srgbClr val="27292E"/>
                </a:solidFill>
              </a:rPr>
              <a:t>Item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 sz="1100">
                <a:solidFill>
                  <a:srgbClr val="27292E"/>
                </a:solidFill>
              </a:rPr>
              <a:t>ollected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How man</a:t>
            </a:r>
            <a:r>
              <a:rPr lang="en" sz="1100">
                <a:solidFill>
                  <a:srgbClr val="27292E"/>
                </a:solidFill>
              </a:rPr>
              <a:t>y items collected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1" lang="en" sz="1100">
                <a:solidFill>
                  <a:srgbClr val="27292E"/>
                </a:solidFill>
              </a:rPr>
              <a:t>Remaining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Stores the time remaining until the end of the game.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b="1" lang="en" sz="1100">
                <a:solidFill>
                  <a:srgbClr val="27292E"/>
                </a:solidFill>
              </a:rPr>
              <a:t>StartingTIme</a:t>
            </a:r>
            <a:r>
              <a:rPr lang="en" sz="1100">
                <a:solidFill>
                  <a:srgbClr val="27292E"/>
                </a:solidFill>
              </a:rPr>
              <a:t>: The starting time of the game</a:t>
            </a:r>
            <a:endParaRPr sz="1100">
              <a:solidFill>
                <a:srgbClr val="27292E"/>
              </a:solidFill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None/>
            </a:pPr>
            <a:r>
              <a:rPr lang="en" sz="1100">
                <a:solidFill>
                  <a:srgbClr val="27292E"/>
                </a:solidFill>
              </a:rPr>
              <a:t>          </a:t>
            </a:r>
            <a:r>
              <a:rPr i="1" lang="en" sz="1100">
                <a:solidFill>
                  <a:srgbClr val="27292E"/>
                </a:solidFill>
              </a:rPr>
              <a:t>This variable is Instance Editable</a:t>
            </a: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7292E"/>
                </a:solidFill>
              </a:rPr>
              <a:t>          The </a:t>
            </a:r>
            <a:r>
              <a:rPr b="1" i="1" lang="en" sz="1100">
                <a:solidFill>
                  <a:srgbClr val="27292E"/>
                </a:solidFill>
              </a:rPr>
              <a:t>Default Value </a:t>
            </a:r>
            <a:r>
              <a:rPr i="1" lang="en" sz="1100">
                <a:solidFill>
                  <a:srgbClr val="27292E"/>
                </a:solidFill>
              </a:rPr>
              <a:t>is 30 </a:t>
            </a:r>
            <a:endParaRPr b="1" sz="1100">
              <a:solidFill>
                <a:srgbClr val="27292E"/>
              </a:solidFill>
            </a:endParaRPr>
          </a:p>
        </p:txBody>
      </p:sp>
      <p:sp>
        <p:nvSpPr>
          <p:cNvPr id="393" name="Google Shape;393;p87"/>
          <p:cNvSpPr txBox="1"/>
          <p:nvPr>
            <p:ph idx="4294967295" type="body"/>
          </p:nvPr>
        </p:nvSpPr>
        <p:spPr>
          <a:xfrm>
            <a:off x="5142200" y="3514875"/>
            <a:ext cx="34848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All of the created </a:t>
            </a:r>
            <a:r>
              <a:rPr lang="en" sz="1100">
                <a:solidFill>
                  <a:srgbClr val="27292E"/>
                </a:solidFill>
              </a:rPr>
              <a:t>variables</a:t>
            </a:r>
            <a:r>
              <a:rPr lang="en" sz="1100">
                <a:solidFill>
                  <a:srgbClr val="27292E"/>
                </a:solidFill>
              </a:rPr>
              <a:t> have been assigned to a new category named “Collection Game”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lang="en" sz="1100">
                <a:solidFill>
                  <a:srgbClr val="27292E"/>
                </a:solidFill>
              </a:rPr>
              <a:t>Create and assign the category in the </a:t>
            </a:r>
            <a:r>
              <a:rPr b="1" lang="en" sz="1100">
                <a:solidFill>
                  <a:srgbClr val="27292E"/>
                </a:solidFill>
              </a:rPr>
              <a:t>Details </a:t>
            </a:r>
            <a:r>
              <a:rPr lang="en" sz="1100">
                <a:solidFill>
                  <a:srgbClr val="27292E"/>
                </a:solidFill>
              </a:rPr>
              <a:t>tab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lang="en" sz="1100">
                <a:solidFill>
                  <a:srgbClr val="27292E"/>
                </a:solidFill>
              </a:rPr>
              <a:t>Once the Category is </a:t>
            </a:r>
            <a:r>
              <a:rPr lang="en" sz="1100">
                <a:solidFill>
                  <a:srgbClr val="27292E"/>
                </a:solidFill>
              </a:rPr>
              <a:t>created</a:t>
            </a:r>
            <a:r>
              <a:rPr lang="en" sz="1100">
                <a:solidFill>
                  <a:srgbClr val="27292E"/>
                </a:solidFill>
              </a:rPr>
              <a:t>, You can drag and drop the variables in the Varible tab to </a:t>
            </a:r>
            <a:r>
              <a:rPr lang="en" sz="1100">
                <a:solidFill>
                  <a:srgbClr val="27292E"/>
                </a:solidFill>
              </a:rPr>
              <a:t>assign</a:t>
            </a:r>
            <a:r>
              <a:rPr lang="en" sz="1100">
                <a:solidFill>
                  <a:srgbClr val="27292E"/>
                </a:solidFill>
              </a:rPr>
              <a:t> them to the category. 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b="1" lang="en" sz="1100">
                <a:solidFill>
                  <a:srgbClr val="27292E"/>
                </a:solidFill>
              </a:rPr>
              <a:t>Instance Editable </a:t>
            </a:r>
            <a:r>
              <a:rPr lang="en" sz="1100">
                <a:solidFill>
                  <a:srgbClr val="27292E"/>
                </a:solidFill>
              </a:rPr>
              <a:t>Variables will appear on an </a:t>
            </a:r>
            <a:r>
              <a:rPr b="1" lang="en" sz="1100">
                <a:solidFill>
                  <a:srgbClr val="27292E"/>
                </a:solidFill>
              </a:rPr>
              <a:t>Actor </a:t>
            </a:r>
            <a:r>
              <a:rPr lang="en" sz="1100">
                <a:solidFill>
                  <a:srgbClr val="27292E"/>
                </a:solidFill>
              </a:rPr>
              <a:t>in the level on the </a:t>
            </a:r>
            <a:r>
              <a:rPr b="1" lang="en" sz="1100">
                <a:solidFill>
                  <a:srgbClr val="27292E"/>
                </a:solidFill>
              </a:rPr>
              <a:t>Details </a:t>
            </a:r>
            <a:r>
              <a:rPr lang="en" sz="1100">
                <a:solidFill>
                  <a:srgbClr val="27292E"/>
                </a:solidFill>
              </a:rPr>
              <a:t>panel under this category now. </a:t>
            </a:r>
            <a:endParaRPr b="1" sz="1100">
              <a:solidFill>
                <a:srgbClr val="27292E"/>
              </a:solidFill>
            </a:endParaRPr>
          </a:p>
        </p:txBody>
      </p:sp>
      <p:pic>
        <p:nvPicPr>
          <p:cNvPr id="394" name="Google Shape;3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200" y="459800"/>
            <a:ext cx="3484800" cy="296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8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900">
                <a:solidFill>
                  <a:srgbClr val="27292E"/>
                </a:solidFill>
              </a:rPr>
              <a:t>Collection</a:t>
            </a: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GameMode</a:t>
            </a:r>
            <a:endParaRPr b="1" sz="19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900">
                <a:solidFill>
                  <a:srgbClr val="27292E"/>
                </a:solidFill>
              </a:rPr>
              <a:t>tartGame </a:t>
            </a:r>
            <a:r>
              <a:rPr b="1" i="1" lang="en" sz="1900">
                <a:solidFill>
                  <a:srgbClr val="27292E"/>
                </a:solidFill>
              </a:rPr>
              <a:t>(Inputs/Outputs)</a:t>
            </a:r>
            <a:endParaRPr b="0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8"/>
          <p:cNvSpPr txBox="1"/>
          <p:nvPr>
            <p:ph idx="4294967295" type="body"/>
          </p:nvPr>
        </p:nvSpPr>
        <p:spPr>
          <a:xfrm>
            <a:off x="630045" y="2269890"/>
            <a:ext cx="33920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My Blueprint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panel, create a macro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StartGame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This macro is responsible for initializing the variables that control the state of the game.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panel for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StartGame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macro,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reate an input parameter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and set the type to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Exec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”.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Create an output parameter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and set the type to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Exec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468" y="251150"/>
            <a:ext cx="2246524" cy="256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18" y="2954135"/>
            <a:ext cx="2911846" cy="207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9"/>
          <p:cNvSpPr txBox="1"/>
          <p:nvPr>
            <p:ph idx="4294967295" type="body"/>
          </p:nvPr>
        </p:nvSpPr>
        <p:spPr>
          <a:xfrm>
            <a:off x="1014930" y="816885"/>
            <a:ext cx="2831220" cy="77638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700">
                <a:solidFill>
                  <a:srgbClr val="27292E"/>
                </a:solidFill>
              </a:rPr>
              <a:t>BP_CollectionGameMode: </a:t>
            </a:r>
            <a:br>
              <a:rPr b="1" lang="en" sz="1700">
                <a:solidFill>
                  <a:srgbClr val="27292E"/>
                </a:solidFill>
              </a:rPr>
            </a:br>
            <a:r>
              <a:rPr b="1" lang="en" sz="1700">
                <a:solidFill>
                  <a:srgbClr val="27292E"/>
                </a:solidFill>
              </a:rPr>
              <a:t>StartGame </a:t>
            </a:r>
            <a:r>
              <a:rPr b="1" i="1" lang="en" sz="1700">
                <a:solidFill>
                  <a:srgbClr val="27292E"/>
                </a:solidFill>
              </a:rPr>
              <a:t>(Macro)</a:t>
            </a:r>
            <a:endParaRPr b="0" i="0" sz="16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9"/>
          <p:cNvSpPr txBox="1"/>
          <p:nvPr>
            <p:ph idx="4294967295" type="body"/>
          </p:nvPr>
        </p:nvSpPr>
        <p:spPr>
          <a:xfrm>
            <a:off x="1054620" y="1817370"/>
            <a:ext cx="2650050" cy="3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StartGame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macro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will set the initial values of the variables.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Time Remaining is set via Starting Time Variable.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Set Timer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b="1" lang="en" sz="1100">
                <a:solidFill>
                  <a:srgbClr val="27292E"/>
                </a:solidFill>
              </a:rPr>
              <a:t>By Function Name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function creates a Timer object that will call a custom event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every 1.0 seconds.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i="1" lang="en" sz="1100">
                <a:solidFill>
                  <a:srgbClr val="27292E"/>
                </a:solidFill>
              </a:rPr>
              <a:t>Make sure you set Looping to true!</a:t>
            </a: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970" y="816870"/>
            <a:ext cx="5134530" cy="299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0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USING THE MACRO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0"/>
          <p:cNvSpPr txBox="1"/>
          <p:nvPr>
            <p:ph idx="4294967295" type="body"/>
          </p:nvPr>
        </p:nvSpPr>
        <p:spPr>
          <a:xfrm>
            <a:off x="630045" y="2269890"/>
            <a:ext cx="33920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StartGame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macro is called from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BeginPlay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" sz="1100">
                <a:solidFill>
                  <a:srgbClr val="27292E"/>
                </a:solidFill>
              </a:rPr>
              <a:t>BP_CollectionGameMode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Blueprint.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 custom event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RestartGame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was created</a:t>
            </a:r>
            <a:r>
              <a:rPr lang="en" sz="1100">
                <a:solidFill>
                  <a:srgbClr val="27292E"/>
                </a:solidFill>
              </a:rPr>
              <a:t>.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To create a </a:t>
            </a:r>
            <a:r>
              <a:rPr lang="en" sz="1100">
                <a:solidFill>
                  <a:srgbClr val="27292E"/>
                </a:solidFill>
              </a:rPr>
              <a:t>custom</a:t>
            </a:r>
            <a:r>
              <a:rPr lang="en" sz="1100">
                <a:solidFill>
                  <a:srgbClr val="27292E"/>
                </a:solidFill>
              </a:rPr>
              <a:t> event, right click in the </a:t>
            </a:r>
            <a:r>
              <a:rPr b="1" lang="en" sz="1100">
                <a:solidFill>
                  <a:srgbClr val="27292E"/>
                </a:solidFill>
              </a:rPr>
              <a:t>Event Graph </a:t>
            </a:r>
            <a:r>
              <a:rPr lang="en" sz="1100">
                <a:solidFill>
                  <a:srgbClr val="27292E"/>
                </a:solidFill>
              </a:rPr>
              <a:t>and select </a:t>
            </a:r>
            <a:r>
              <a:rPr b="1" lang="en" sz="1100">
                <a:solidFill>
                  <a:srgbClr val="27292E"/>
                </a:solidFill>
              </a:rPr>
              <a:t>“Add Custom Event”. </a:t>
            </a:r>
            <a:r>
              <a:rPr lang="en" sz="1100">
                <a:solidFill>
                  <a:srgbClr val="27292E"/>
                </a:solidFill>
              </a:rPr>
              <a:t>When this event is called, it also calls the </a:t>
            </a:r>
            <a:r>
              <a:rPr b="1" lang="en" sz="1100">
                <a:solidFill>
                  <a:srgbClr val="27292E"/>
                </a:solidFill>
              </a:rPr>
              <a:t>StartGame</a:t>
            </a:r>
            <a:r>
              <a:rPr lang="en" sz="1100">
                <a:solidFill>
                  <a:srgbClr val="27292E"/>
                </a:solidFill>
              </a:rPr>
              <a:t> macro</a:t>
            </a:r>
            <a:endParaRPr i="0" sz="1100" u="none" cap="none" strike="noStrike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RestartGame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custom event is called from the </a:t>
            </a:r>
            <a:r>
              <a:rPr b="1" lang="en" sz="1100">
                <a:solidFill>
                  <a:srgbClr val="27292E"/>
                </a:solidFill>
              </a:rPr>
              <a:t>BP_CollectionPawn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Blueprint </a:t>
            </a:r>
            <a:r>
              <a:rPr b="1" lang="en" sz="1100">
                <a:solidFill>
                  <a:srgbClr val="27292E"/>
                </a:solidFill>
              </a:rPr>
              <a:t>Event Graph. </a:t>
            </a:r>
            <a:r>
              <a:rPr lang="en" sz="1100">
                <a:solidFill>
                  <a:srgbClr val="27292E"/>
                </a:solidFill>
              </a:rPr>
              <a:t>When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player presses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key</a:t>
            </a:r>
            <a:r>
              <a:rPr lang="en" sz="1100">
                <a:solidFill>
                  <a:srgbClr val="27292E"/>
                </a:solidFill>
              </a:rPr>
              <a:t>, use the </a:t>
            </a:r>
            <a:r>
              <a:rPr b="1" i="0" lang="en" sz="1100" u="none" cap="none" strike="noStrike">
                <a:solidFill>
                  <a:srgbClr val="27292E"/>
                </a:solidFill>
              </a:rPr>
              <a:t>Get</a:t>
            </a:r>
            <a:r>
              <a:rPr b="1" lang="en" sz="1100">
                <a:solidFill>
                  <a:srgbClr val="27292E"/>
                </a:solidFill>
              </a:rPr>
              <a:t> Game Mode</a:t>
            </a:r>
            <a:r>
              <a:rPr lang="en" sz="1100">
                <a:solidFill>
                  <a:srgbClr val="27292E"/>
                </a:solidFill>
              </a:rPr>
              <a:t> node. Use the Return Value to </a:t>
            </a:r>
            <a:r>
              <a:rPr b="1" lang="en" sz="1100">
                <a:solidFill>
                  <a:srgbClr val="27292E"/>
                </a:solidFill>
              </a:rPr>
              <a:t>Cast to BP_CollectionGameMode.</a:t>
            </a:r>
            <a:r>
              <a:rPr lang="en" sz="1100">
                <a:solidFill>
                  <a:srgbClr val="27292E"/>
                </a:solidFill>
              </a:rPr>
              <a:t>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As a reference in the correct class type, you can draw out a line to call the </a:t>
            </a:r>
            <a:r>
              <a:rPr b="1" lang="en" sz="1100">
                <a:solidFill>
                  <a:srgbClr val="27292E"/>
                </a:solidFill>
              </a:rPr>
              <a:t>StartGame </a:t>
            </a:r>
            <a:r>
              <a:rPr lang="en" sz="1100">
                <a:solidFill>
                  <a:srgbClr val="27292E"/>
                </a:solidFill>
              </a:rPr>
              <a:t>event.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2900"/>
            <a:ext cx="4432599" cy="23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3121751"/>
            <a:ext cx="4432599" cy="1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1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600">
                <a:solidFill>
                  <a:srgbClr val="27292E"/>
                </a:solidFill>
              </a:rPr>
              <a:t>Inheritance:</a:t>
            </a:r>
            <a:endParaRPr b="1" sz="16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600">
                <a:solidFill>
                  <a:srgbClr val="27292E"/>
                </a:solidFill>
              </a:rPr>
              <a:t>Inheritance is an “IS” relationship</a:t>
            </a:r>
            <a:endParaRPr b="1" sz="1600">
              <a:solidFill>
                <a:srgbClr val="27292E"/>
              </a:solidFill>
            </a:endParaRPr>
          </a:p>
        </p:txBody>
      </p:sp>
      <p:pic>
        <p:nvPicPr>
          <p:cNvPr id="423" name="Google Shape;42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1513"/>
            <a:ext cx="4432600" cy="290411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1"/>
          <p:cNvSpPr txBox="1"/>
          <p:nvPr>
            <p:ph idx="4294967295" type="body"/>
          </p:nvPr>
        </p:nvSpPr>
        <p:spPr>
          <a:xfrm>
            <a:off x="630045" y="226989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Classes are also the types they inherit from.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BP_CollectionGameMode </a:t>
            </a:r>
            <a:r>
              <a:rPr lang="en" sz="1100">
                <a:solidFill>
                  <a:srgbClr val="27292E"/>
                </a:solidFill>
              </a:rPr>
              <a:t>is a child class of </a:t>
            </a:r>
            <a:r>
              <a:rPr b="1" lang="en" sz="1100">
                <a:solidFill>
                  <a:srgbClr val="27292E"/>
                </a:solidFill>
              </a:rPr>
              <a:t>GameModeBase, </a:t>
            </a:r>
            <a:r>
              <a:rPr lang="en" sz="1100">
                <a:solidFill>
                  <a:srgbClr val="27292E"/>
                </a:solidFill>
              </a:rPr>
              <a:t>which inherits from </a:t>
            </a:r>
            <a:r>
              <a:rPr b="1" lang="en" sz="1100">
                <a:solidFill>
                  <a:srgbClr val="27292E"/>
                </a:solidFill>
              </a:rPr>
              <a:t>Info</a:t>
            </a:r>
            <a:r>
              <a:rPr lang="en" sz="1100">
                <a:solidFill>
                  <a:srgbClr val="27292E"/>
                </a:solidFill>
              </a:rPr>
              <a:t>, then from </a:t>
            </a:r>
            <a:r>
              <a:rPr b="1" lang="en" sz="1100">
                <a:solidFill>
                  <a:srgbClr val="27292E"/>
                </a:solidFill>
              </a:rPr>
              <a:t>Actor</a:t>
            </a:r>
            <a:r>
              <a:rPr lang="en" sz="1100">
                <a:solidFill>
                  <a:srgbClr val="27292E"/>
                </a:solidFill>
              </a:rPr>
              <a:t>, then from Unreal’s </a:t>
            </a:r>
            <a:r>
              <a:rPr b="1" lang="en" sz="1100">
                <a:solidFill>
                  <a:srgbClr val="27292E"/>
                </a:solidFill>
              </a:rPr>
              <a:t>Object</a:t>
            </a:r>
            <a:r>
              <a:rPr lang="en" sz="1100">
                <a:solidFill>
                  <a:srgbClr val="27292E"/>
                </a:solidFill>
              </a:rPr>
              <a:t> Class.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A class can be assigned to a variable of a type it inherits from. 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BP_CollectionGame </a:t>
            </a:r>
            <a:r>
              <a:rPr lang="en" sz="1100">
                <a:solidFill>
                  <a:srgbClr val="27292E"/>
                </a:solidFill>
              </a:rPr>
              <a:t>can be stored in a variables of types of </a:t>
            </a:r>
            <a:r>
              <a:rPr b="1" lang="en" sz="1100">
                <a:solidFill>
                  <a:srgbClr val="27292E"/>
                </a:solidFill>
              </a:rPr>
              <a:t>GameModeBase, Info, Actor, </a:t>
            </a:r>
            <a:r>
              <a:rPr lang="en" sz="1100">
                <a:solidFill>
                  <a:srgbClr val="27292E"/>
                </a:solidFill>
              </a:rPr>
              <a:t>and </a:t>
            </a:r>
            <a:r>
              <a:rPr b="1" lang="en" sz="1100">
                <a:solidFill>
                  <a:srgbClr val="27292E"/>
                </a:solidFill>
              </a:rPr>
              <a:t>Object. 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2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t/>
            </a:r>
            <a:endParaRPr b="1" sz="16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600">
                <a:solidFill>
                  <a:srgbClr val="27292E"/>
                </a:solidFill>
              </a:rPr>
              <a:t>Inheritance:</a:t>
            </a:r>
            <a:endParaRPr b="1" sz="16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600">
                <a:solidFill>
                  <a:srgbClr val="27292E"/>
                </a:solidFill>
              </a:rPr>
              <a:t>The Reference Type Matters</a:t>
            </a:r>
            <a:endParaRPr b="1" sz="1600">
              <a:solidFill>
                <a:srgbClr val="27292E"/>
              </a:solidFill>
            </a:endParaRPr>
          </a:p>
        </p:txBody>
      </p:sp>
      <p:sp>
        <p:nvSpPr>
          <p:cNvPr id="430" name="Google Shape;430;p92"/>
          <p:cNvSpPr txBox="1"/>
          <p:nvPr>
            <p:ph idx="4294967295" type="body"/>
          </p:nvPr>
        </p:nvSpPr>
        <p:spPr>
          <a:xfrm>
            <a:off x="630045" y="226989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An object reference has access to the variables, functions, methods, events defined to its class type. 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This will include parent classes, but not of child classes. Child Classes are specializations of their parents.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event </a:t>
            </a:r>
            <a:r>
              <a:rPr b="1" lang="en" sz="1100">
                <a:solidFill>
                  <a:srgbClr val="27292E"/>
                </a:solidFill>
              </a:rPr>
              <a:t>RestartGame </a:t>
            </a:r>
            <a:r>
              <a:rPr lang="en" sz="1100">
                <a:solidFill>
                  <a:srgbClr val="27292E"/>
                </a:solidFill>
              </a:rPr>
              <a:t>is defined in BP_CollectionGameMode. </a:t>
            </a:r>
            <a:r>
              <a:rPr b="1" lang="en" sz="1100">
                <a:solidFill>
                  <a:srgbClr val="27292E"/>
                </a:solidFill>
              </a:rPr>
              <a:t>GameModeBase </a:t>
            </a:r>
            <a:r>
              <a:rPr lang="en" sz="1100">
                <a:solidFill>
                  <a:srgbClr val="27292E"/>
                </a:solidFill>
              </a:rPr>
              <a:t>is a parent class, thus does know of or have access to </a:t>
            </a:r>
            <a:r>
              <a:rPr b="1" lang="en" sz="1100">
                <a:solidFill>
                  <a:srgbClr val="27292E"/>
                </a:solidFill>
              </a:rPr>
              <a:t>RestartGame</a:t>
            </a:r>
            <a:r>
              <a:rPr lang="en" sz="1100">
                <a:solidFill>
                  <a:srgbClr val="27292E"/>
                </a:solidFill>
              </a:rPr>
              <a:t>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Casting is the process to attempt to </a:t>
            </a:r>
            <a:r>
              <a:rPr b="1" lang="en" sz="1100">
                <a:solidFill>
                  <a:srgbClr val="27292E"/>
                </a:solidFill>
              </a:rPr>
              <a:t>transform</a:t>
            </a:r>
            <a:r>
              <a:rPr b="1" lang="en" sz="1100">
                <a:solidFill>
                  <a:srgbClr val="27292E"/>
                </a:solidFill>
              </a:rPr>
              <a:t> a reference type to an inherited child type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Game Mode is casted to our Game Mode Type, We can then access the </a:t>
            </a:r>
            <a:r>
              <a:rPr b="1" lang="en" sz="1100">
                <a:solidFill>
                  <a:srgbClr val="27292E"/>
                </a:solidFill>
              </a:rPr>
              <a:t>RestartGame </a:t>
            </a:r>
            <a:r>
              <a:rPr lang="en" sz="1100">
                <a:solidFill>
                  <a:srgbClr val="27292E"/>
                </a:solidFill>
              </a:rPr>
              <a:t>event</a:t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431" name="Google Shape;4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979701"/>
            <a:ext cx="4432599" cy="1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3"/>
          <p:cNvSpPr txBox="1"/>
          <p:nvPr>
            <p:ph idx="4294967295" type="body"/>
          </p:nvPr>
        </p:nvSpPr>
        <p:spPr>
          <a:xfrm>
            <a:off x="1014925" y="816875"/>
            <a:ext cx="29409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BP_CollectionGameMode </a:t>
            </a:r>
            <a:endParaRPr b="1" i="0" sz="17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AddCollectedItem</a:t>
            </a:r>
            <a:r>
              <a:rPr b="1" i="1" lang="en" sz="1400">
                <a:solidFill>
                  <a:srgbClr val="27292E"/>
                </a:solidFill>
              </a:rPr>
              <a:t> </a:t>
            </a:r>
            <a:r>
              <a:rPr i="1" lang="en" sz="1400">
                <a:solidFill>
                  <a:srgbClr val="27292E"/>
                </a:solidFill>
              </a:rPr>
              <a:t>(function)</a:t>
            </a:r>
            <a:endParaRPr b="0" i="1" sz="14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93"/>
          <p:cNvSpPr txBox="1"/>
          <p:nvPr>
            <p:ph idx="4294967295" type="body"/>
          </p:nvPr>
        </p:nvSpPr>
        <p:spPr>
          <a:xfrm>
            <a:off x="1073925" y="1817370"/>
            <a:ext cx="2654910" cy="3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" sz="1100">
                <a:solidFill>
                  <a:srgbClr val="27292E"/>
                </a:solidFill>
              </a:rPr>
              <a:t>AddCollectedItem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is a function in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100">
                <a:solidFill>
                  <a:srgbClr val="27292E"/>
                </a:solidFill>
              </a:rPr>
              <a:t>Collection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GameMode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that is called by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100">
                <a:solidFill>
                  <a:srgbClr val="27292E"/>
                </a:solidFill>
              </a:rPr>
              <a:t>Collectible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class when the player </a:t>
            </a:r>
            <a:r>
              <a:rPr lang="en" sz="1100">
                <a:solidFill>
                  <a:srgbClr val="27292E"/>
                </a:solidFill>
              </a:rPr>
              <a:t>picks up an item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Add an INPUT named “</a:t>
            </a:r>
            <a:r>
              <a:rPr b="1" lang="en" sz="1100">
                <a:solidFill>
                  <a:srgbClr val="27292E"/>
                </a:solidFill>
              </a:rPr>
              <a:t>Collected Item</a:t>
            </a:r>
            <a:r>
              <a:rPr lang="en" sz="1100">
                <a:solidFill>
                  <a:srgbClr val="27292E"/>
                </a:solidFill>
              </a:rPr>
              <a:t>”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It is an object reference of the BP_Collectible class.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When the Item is picked up, It passes a reference of itself to calling node. We’ll see this in action in the </a:t>
            </a:r>
            <a:r>
              <a:rPr b="1" lang="en" sz="1100">
                <a:solidFill>
                  <a:srgbClr val="27292E"/>
                </a:solidFill>
              </a:rPr>
              <a:t>BP_Collectible </a:t>
            </a:r>
            <a:r>
              <a:rPr lang="en" sz="1100">
                <a:solidFill>
                  <a:srgbClr val="27292E"/>
                </a:solidFill>
              </a:rPr>
              <a:t>blueprint.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Use the </a:t>
            </a:r>
            <a:r>
              <a:rPr lang="en" sz="1100">
                <a:solidFill>
                  <a:srgbClr val="27292E"/>
                </a:solidFill>
              </a:rPr>
              <a:t>reference</a:t>
            </a:r>
            <a:r>
              <a:rPr lang="en" sz="1100">
                <a:solidFill>
                  <a:srgbClr val="27292E"/>
                </a:solidFill>
              </a:rPr>
              <a:t> of </a:t>
            </a:r>
            <a:r>
              <a:rPr b="1" lang="en" sz="1100">
                <a:solidFill>
                  <a:srgbClr val="27292E"/>
                </a:solidFill>
              </a:rPr>
              <a:t>“Collected Item”</a:t>
            </a:r>
            <a:r>
              <a:rPr lang="en" sz="1100">
                <a:solidFill>
                  <a:srgbClr val="27292E"/>
                </a:solidFill>
              </a:rPr>
              <a:t> to get access to the item’s </a:t>
            </a:r>
            <a:r>
              <a:rPr b="1" lang="en" sz="1100">
                <a:solidFill>
                  <a:srgbClr val="27292E"/>
                </a:solidFill>
              </a:rPr>
              <a:t>ScoreAwarded </a:t>
            </a:r>
            <a:r>
              <a:rPr lang="en" sz="1100">
                <a:solidFill>
                  <a:srgbClr val="27292E"/>
                </a:solidFill>
              </a:rPr>
              <a:t>value. Then Add that value to </a:t>
            </a:r>
            <a:r>
              <a:rPr b="1" lang="en" sz="1100">
                <a:solidFill>
                  <a:srgbClr val="27292E"/>
                </a:solidFill>
              </a:rPr>
              <a:t>GameScore</a:t>
            </a:r>
            <a:r>
              <a:rPr lang="en" sz="1100">
                <a:solidFill>
                  <a:srgbClr val="27292E"/>
                </a:solidFill>
              </a:rPr>
              <a:t>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Finally Increment </a:t>
            </a:r>
            <a:r>
              <a:rPr b="1" lang="en" sz="1100">
                <a:solidFill>
                  <a:srgbClr val="27292E"/>
                </a:solidFill>
              </a:rPr>
              <a:t>ItemsCollected</a:t>
            </a:r>
            <a:r>
              <a:rPr lang="en" sz="1100">
                <a:solidFill>
                  <a:srgbClr val="27292E"/>
                </a:solidFill>
              </a:rPr>
              <a:t> by 1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900" y="1593275"/>
            <a:ext cx="42576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4"/>
          <p:cNvSpPr txBox="1"/>
          <p:nvPr>
            <p:ph idx="4294967295" type="body"/>
          </p:nvPr>
        </p:nvSpPr>
        <p:spPr>
          <a:xfrm>
            <a:off x="1014930" y="816885"/>
            <a:ext cx="2831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AddCollectedItem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1" lang="en" sz="1400">
                <a:solidFill>
                  <a:srgbClr val="27292E"/>
                </a:solidFill>
              </a:rPr>
              <a:t>Complete Function Graph</a:t>
            </a:r>
            <a:endParaRPr b="1" i="1" sz="1400">
              <a:solidFill>
                <a:srgbClr val="27292E"/>
              </a:solidFill>
            </a:endParaRPr>
          </a:p>
        </p:txBody>
      </p:sp>
      <p:pic>
        <p:nvPicPr>
          <p:cNvPr id="444" name="Google Shape;4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25" y="1817375"/>
            <a:ext cx="68770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94"/>
          <p:cNvSpPr txBox="1"/>
          <p:nvPr>
            <p:ph idx="4294967295" type="body"/>
          </p:nvPr>
        </p:nvSpPr>
        <p:spPr>
          <a:xfrm>
            <a:off x="1073925" y="1817370"/>
            <a:ext cx="26550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Above</a:t>
            </a:r>
            <a:r>
              <a:rPr lang="en" sz="1100">
                <a:solidFill>
                  <a:srgbClr val="27292E"/>
                </a:solidFill>
              </a:rPr>
              <a:t> is the entire blueprint graph for the </a:t>
            </a:r>
            <a:r>
              <a:rPr b="1" lang="en" sz="1100">
                <a:solidFill>
                  <a:srgbClr val="27292E"/>
                </a:solidFill>
              </a:rPr>
              <a:t>AddCollectedItem </a:t>
            </a:r>
            <a:r>
              <a:rPr lang="en" sz="1100">
                <a:solidFill>
                  <a:srgbClr val="27292E"/>
                </a:solidFill>
              </a:rPr>
              <a:t>function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You can get access to </a:t>
            </a:r>
            <a:r>
              <a:rPr b="1" lang="en" sz="1100">
                <a:solidFill>
                  <a:srgbClr val="27292E"/>
                </a:solidFill>
              </a:rPr>
              <a:t>Score Awarded </a:t>
            </a:r>
            <a:r>
              <a:rPr lang="en" sz="1100">
                <a:solidFill>
                  <a:srgbClr val="27292E"/>
                </a:solidFill>
              </a:rPr>
              <a:t>in </a:t>
            </a:r>
            <a:r>
              <a:rPr b="1" lang="en" sz="1100">
                <a:solidFill>
                  <a:srgbClr val="27292E"/>
                </a:solidFill>
              </a:rPr>
              <a:t>BP_Collectible </a:t>
            </a:r>
            <a:r>
              <a:rPr lang="en" sz="1100">
                <a:solidFill>
                  <a:srgbClr val="27292E"/>
                </a:solidFill>
              </a:rPr>
              <a:t>by drawing a wire from </a:t>
            </a:r>
            <a:r>
              <a:rPr b="1" lang="en" sz="1100">
                <a:solidFill>
                  <a:srgbClr val="27292E"/>
                </a:solidFill>
              </a:rPr>
              <a:t>Collected Item </a:t>
            </a:r>
            <a:r>
              <a:rPr lang="en" sz="1100">
                <a:solidFill>
                  <a:srgbClr val="27292E"/>
                </a:solidFill>
              </a:rPr>
              <a:t>input. 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5"/>
          <p:cNvSpPr txBox="1"/>
          <p:nvPr>
            <p:ph idx="4294967295" type="body"/>
          </p:nvPr>
        </p:nvSpPr>
        <p:spPr>
          <a:xfrm>
            <a:off x="630045" y="2228850"/>
            <a:ext cx="33920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sz="1100">
                <a:solidFill>
                  <a:srgbClr val="27292E"/>
                </a:solidFill>
              </a:rPr>
              <a:t>function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that is called every second by the Timer. It has the following responsibilities: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To decrease by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the value of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Time Remai</a:t>
            </a:r>
            <a:r>
              <a:rPr b="1" lang="en" sz="1100">
                <a:solidFill>
                  <a:srgbClr val="27292E"/>
                </a:solidFill>
              </a:rPr>
              <a:t>ning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variable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C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heck</a:t>
            </a:r>
            <a:r>
              <a:rPr lang="en" sz="1100">
                <a:solidFill>
                  <a:srgbClr val="27292E"/>
                </a:solidFill>
              </a:rPr>
              <a:t> if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value of the </a:t>
            </a:r>
            <a:r>
              <a:rPr b="1" lang="en" sz="1100">
                <a:solidFill>
                  <a:srgbClr val="27292E"/>
                </a:solidFill>
              </a:rPr>
              <a:t>Time Remaining</a:t>
            </a:r>
            <a:r>
              <a:rPr lang="en" sz="1100">
                <a:solidFill>
                  <a:srgbClr val="27292E"/>
                </a:solidFill>
              </a:rPr>
              <a:t> is </a:t>
            </a:r>
            <a:r>
              <a:rPr b="1" lang="en" sz="1100">
                <a:solidFill>
                  <a:srgbClr val="27292E"/>
                </a:solidFill>
              </a:rPr>
              <a:t>Less Than or Equal To </a:t>
            </a:r>
            <a:r>
              <a:rPr lang="en" sz="1100">
                <a:solidFill>
                  <a:srgbClr val="27292E"/>
                </a:solidFill>
              </a:rPr>
              <a:t>value of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”;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Use a </a:t>
            </a:r>
            <a:r>
              <a:rPr b="1" lang="en" sz="1100">
                <a:solidFill>
                  <a:srgbClr val="27292E"/>
                </a:solidFill>
              </a:rPr>
              <a:t>IF (branch)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Node, on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" sz="1100">
                <a:solidFill>
                  <a:srgbClr val="27292E"/>
                </a:solidFill>
              </a:rPr>
              <a:t>T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rue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Set the value of the Boolean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GameOver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variable to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End the timer calling the </a:t>
            </a:r>
            <a:r>
              <a:rPr b="1" lang="en" sz="1100">
                <a:solidFill>
                  <a:srgbClr val="27292E"/>
                </a:solidFill>
              </a:rPr>
              <a:t>Clock </a:t>
            </a:r>
            <a:r>
              <a:rPr lang="en" sz="1100">
                <a:solidFill>
                  <a:srgbClr val="27292E"/>
                </a:solidFill>
              </a:rPr>
              <a:t>function</a:t>
            </a:r>
            <a:r>
              <a:rPr lang="en" sz="1100">
                <a:solidFill>
                  <a:srgbClr val="27292E"/>
                </a:solidFill>
              </a:rPr>
              <a:t> with the node “</a:t>
            </a:r>
            <a:r>
              <a:rPr b="1" lang="en" sz="1100">
                <a:solidFill>
                  <a:srgbClr val="27292E"/>
                </a:solidFill>
              </a:rPr>
              <a:t>Clear Timer by Function Name</a:t>
            </a:r>
            <a:r>
              <a:rPr lang="en" sz="1100">
                <a:solidFill>
                  <a:srgbClr val="27292E"/>
                </a:solidFill>
              </a:rPr>
              <a:t>”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95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900">
                <a:solidFill>
                  <a:srgbClr val="27292E"/>
                </a:solidFill>
              </a:rPr>
              <a:t>CollectionGameMode</a:t>
            </a: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CLOCK </a:t>
            </a:r>
            <a:r>
              <a:rPr i="1" lang="en" sz="1900" u="none" cap="none" strike="noStrike">
                <a:solidFill>
                  <a:srgbClr val="27292E"/>
                </a:solidFill>
              </a:rPr>
              <a:t>(function)</a:t>
            </a:r>
            <a:endParaRPr i="1" sz="1900" u="none" cap="none" strike="noStrike">
              <a:solidFill>
                <a:srgbClr val="000000"/>
              </a:solidFill>
            </a:endParaRPr>
          </a:p>
        </p:txBody>
      </p:sp>
      <p:pic>
        <p:nvPicPr>
          <p:cNvPr id="452" name="Google Shape;4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9776"/>
            <a:ext cx="4242926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6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BP_CollectionGameMode: </a:t>
            </a:r>
            <a:r>
              <a:rPr b="1" lang="en" sz="1900">
                <a:solidFill>
                  <a:srgbClr val="27292E"/>
                </a:solidFill>
              </a:rPr>
              <a:t>AddGameTime</a:t>
            </a: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900" u="none" cap="none" strike="noStrike">
                <a:solidFill>
                  <a:srgbClr val="27292E"/>
                </a:solidFill>
              </a:rPr>
              <a:t>(functio</a:t>
            </a:r>
            <a:r>
              <a:rPr i="1" lang="en" sz="1900">
                <a:solidFill>
                  <a:srgbClr val="27292E"/>
                </a:solidFill>
              </a:rPr>
              <a:t>n)</a:t>
            </a:r>
            <a:endParaRPr b="0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6"/>
          <p:cNvSpPr txBox="1"/>
          <p:nvPr>
            <p:ph idx="4294967295" type="body"/>
          </p:nvPr>
        </p:nvSpPr>
        <p:spPr>
          <a:xfrm>
            <a:off x="630045" y="222885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AddGameTime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" sz="1100">
                <a:solidFill>
                  <a:srgbClr val="27292E"/>
                </a:solidFill>
              </a:rPr>
              <a:t>function that is being written now. It will be used later to implement one of the collectible item classes. </a:t>
            </a:r>
            <a:endParaRPr sz="1100">
              <a:solidFill>
                <a:srgbClr val="27292E"/>
              </a:solidFill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 	</a:t>
            </a:r>
            <a:endParaRPr sz="1100">
              <a:solidFill>
                <a:srgbClr val="27292E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Char char="●"/>
            </a:pPr>
            <a:r>
              <a:rPr b="1" lang="en" sz="1100">
                <a:solidFill>
                  <a:srgbClr val="27292E"/>
                </a:solidFill>
              </a:rPr>
              <a:t>AddGameTime </a:t>
            </a:r>
            <a:r>
              <a:rPr lang="en" sz="1100">
                <a:solidFill>
                  <a:srgbClr val="27292E"/>
                </a:solidFill>
              </a:rPr>
              <a:t>has one </a:t>
            </a:r>
            <a:r>
              <a:rPr b="1" lang="en" sz="1100">
                <a:solidFill>
                  <a:srgbClr val="27292E"/>
                </a:solidFill>
              </a:rPr>
              <a:t>Input</a:t>
            </a:r>
            <a:r>
              <a:rPr lang="en" sz="1100">
                <a:solidFill>
                  <a:srgbClr val="27292E"/>
                </a:solidFill>
              </a:rPr>
              <a:t>: </a:t>
            </a:r>
            <a:endParaRPr sz="1100">
              <a:solidFill>
                <a:srgbClr val="27292E"/>
              </a:solidFill>
            </a:endParaRPr>
          </a:p>
          <a:p>
            <a:pPr indent="-298450" lvl="1" marL="914400" rtl="0" algn="l"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Char char="○"/>
            </a:pPr>
            <a:r>
              <a:rPr lang="en" sz="1100">
                <a:solidFill>
                  <a:srgbClr val="27292E"/>
                </a:solidFill>
              </a:rPr>
              <a:t>an integer named “</a:t>
            </a:r>
            <a:r>
              <a:rPr b="1" lang="en" sz="1100">
                <a:solidFill>
                  <a:srgbClr val="27292E"/>
                </a:solidFill>
              </a:rPr>
              <a:t>TimeAdded</a:t>
            </a:r>
            <a:r>
              <a:rPr lang="en" sz="1100">
                <a:solidFill>
                  <a:srgbClr val="27292E"/>
                </a:solidFill>
              </a:rPr>
              <a:t>”, </a:t>
            </a:r>
            <a:endParaRPr sz="1100">
              <a:solidFill>
                <a:srgbClr val="27292E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Char char="●"/>
            </a:pPr>
            <a:r>
              <a:rPr lang="en" sz="1100">
                <a:solidFill>
                  <a:srgbClr val="27292E"/>
                </a:solidFill>
              </a:rPr>
              <a:t>When the Function is called add “</a:t>
            </a:r>
            <a:r>
              <a:rPr b="1" lang="en" sz="1100">
                <a:solidFill>
                  <a:srgbClr val="27292E"/>
                </a:solidFill>
              </a:rPr>
              <a:t>TimeAdded</a:t>
            </a:r>
            <a:r>
              <a:rPr lang="en" sz="1100">
                <a:solidFill>
                  <a:srgbClr val="27292E"/>
                </a:solidFill>
              </a:rPr>
              <a:t>” to “</a:t>
            </a:r>
            <a:r>
              <a:rPr b="1" lang="en" sz="1100">
                <a:solidFill>
                  <a:srgbClr val="27292E"/>
                </a:solidFill>
              </a:rPr>
              <a:t>Time Remaining</a:t>
            </a:r>
            <a:r>
              <a:rPr lang="en" sz="1100">
                <a:solidFill>
                  <a:srgbClr val="27292E"/>
                </a:solidFill>
              </a:rPr>
              <a:t>”</a:t>
            </a:r>
            <a:endParaRPr sz="1100">
              <a:solidFill>
                <a:srgbClr val="27292E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Char char="●"/>
            </a:pPr>
            <a:r>
              <a:rPr lang="en" sz="1100">
                <a:solidFill>
                  <a:srgbClr val="27292E"/>
                </a:solidFill>
              </a:rPr>
              <a:t>Then assign the added value to “</a:t>
            </a:r>
            <a:r>
              <a:rPr b="1" lang="en" sz="1100">
                <a:solidFill>
                  <a:srgbClr val="27292E"/>
                </a:solidFill>
              </a:rPr>
              <a:t>Time Remaining</a:t>
            </a:r>
            <a:r>
              <a:rPr lang="en" sz="1100">
                <a:solidFill>
                  <a:srgbClr val="27292E"/>
                </a:solidFill>
              </a:rPr>
              <a:t>”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49838"/>
            <a:ext cx="4479925" cy="14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56238"/>
            <a:ext cx="4479925" cy="233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9"/>
          <p:cNvSpPr txBox="1"/>
          <p:nvPr>
            <p:ph idx="4294967295" type="title"/>
          </p:nvPr>
        </p:nvSpPr>
        <p:spPr>
          <a:xfrm>
            <a:off x="628695" y="39690"/>
            <a:ext cx="7886565" cy="994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GOALS AND OUTCOMES</a:t>
            </a:r>
            <a:br>
              <a:rPr b="0" i="0" lang="en" sz="700" u="none" cap="none" strike="noStrike"/>
            </a:b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9"/>
          <p:cNvSpPr txBox="1"/>
          <p:nvPr>
            <p:ph idx="4294967295" type="body"/>
          </p:nvPr>
        </p:nvSpPr>
        <p:spPr>
          <a:xfrm>
            <a:off x="657045" y="1786455"/>
            <a:ext cx="3539160" cy="33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goals of this lecture are to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Implement a simple game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Show how to use a Game Mode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class to define the rules of a game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Provide examples of how to use macros, custom events,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and functions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Demonstrate the use of Timers in a game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lang="en" sz="1100">
                <a:solidFill>
                  <a:srgbClr val="27292E"/>
                </a:solidFill>
              </a:rPr>
              <a:t>Use Inheritance </a:t>
            </a:r>
            <a:r>
              <a:rPr lang="en" sz="1100">
                <a:solidFill>
                  <a:srgbClr val="27292E"/>
                </a:solidFill>
              </a:rPr>
              <a:t>to create a collection of items to be picked up</a:t>
            </a:r>
            <a:endParaRPr sz="1100">
              <a:solidFill>
                <a:srgbClr val="27292E"/>
              </a:solidFill>
            </a:endParaRPr>
          </a:p>
        </p:txBody>
      </p:sp>
      <p:sp>
        <p:nvSpPr>
          <p:cNvPr id="335" name="Google Shape;335;p79"/>
          <p:cNvSpPr txBox="1"/>
          <p:nvPr>
            <p:ph idx="4294967295" type="body"/>
          </p:nvPr>
        </p:nvSpPr>
        <p:spPr>
          <a:xfrm>
            <a:off x="5045625" y="1787400"/>
            <a:ext cx="3539160" cy="335596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the end of this lecture you will be able to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Convert the rules of a game into Blueprint code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Organize code into macros, custom events,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and functions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Draw some information using the HUD class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Define Timers using functions or custom events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lang="en" sz="1100">
                <a:solidFill>
                  <a:srgbClr val="27292E"/>
                </a:solidFill>
              </a:rPr>
              <a:t>Know how to inherit from classes you create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Char char="•"/>
            </a:pPr>
            <a:r>
              <a:rPr lang="en" sz="1100">
                <a:solidFill>
                  <a:srgbClr val="27292E"/>
                </a:solidFill>
              </a:rPr>
              <a:t>Change the behavior of child classes by overriding functions</a:t>
            </a:r>
            <a:endParaRPr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7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900">
                <a:solidFill>
                  <a:srgbClr val="27292E"/>
                </a:solidFill>
              </a:rPr>
              <a:t>Collection</a:t>
            </a: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</a:t>
            </a:r>
            <a:r>
              <a:rPr b="1" lang="en" sz="1900">
                <a:solidFill>
                  <a:srgbClr val="27292E"/>
                </a:solidFill>
              </a:rPr>
              <a:t> </a:t>
            </a:r>
            <a:endParaRPr b="1" sz="19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Begin Play</a:t>
            </a:r>
            <a:endParaRPr b="1" sz="1900">
              <a:solidFill>
                <a:srgbClr val="27292E"/>
              </a:solidFill>
            </a:endParaRPr>
          </a:p>
        </p:txBody>
      </p:sp>
      <p:sp>
        <p:nvSpPr>
          <p:cNvPr id="466" name="Google Shape;466;p97"/>
          <p:cNvSpPr txBox="1"/>
          <p:nvPr>
            <p:ph idx="4294967295" type="body"/>
          </p:nvPr>
        </p:nvSpPr>
        <p:spPr>
          <a:xfrm>
            <a:off x="630045" y="2269890"/>
            <a:ext cx="33920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Create a variable named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GameMode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of type of an </a:t>
            </a:r>
            <a:r>
              <a:rPr b="1" lang="en" sz="1100">
                <a:solidFill>
                  <a:srgbClr val="27292E"/>
                </a:solidFill>
              </a:rPr>
              <a:t>Object Reference </a:t>
            </a:r>
            <a:r>
              <a:rPr lang="en" sz="1100">
                <a:solidFill>
                  <a:srgbClr val="27292E"/>
                </a:solidFill>
              </a:rPr>
              <a:t>of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100">
                <a:solidFill>
                  <a:srgbClr val="27292E"/>
                </a:solidFill>
              </a:rPr>
              <a:t>CollectionGame”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image on the right shows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BeginPlay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getting a reference to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 Mode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, casting the reference to </a:t>
            </a:r>
            <a:r>
              <a:rPr b="1" lang="en" sz="1100">
                <a:solidFill>
                  <a:srgbClr val="27292E"/>
                </a:solidFill>
              </a:rPr>
              <a:t>BP_CollectionGame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, and saving that reference in the variable.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This reference will be used to easily access the variables that will be drawn on the screen.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971" y="2269896"/>
            <a:ext cx="4442324" cy="14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8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SCREEN COORDINATES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440" y="1222290"/>
            <a:ext cx="4179735" cy="26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400" y="1738100"/>
            <a:ext cx="3212775" cy="240561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8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only action that will be used to draw in this game is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Draw Text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function. This function receives some input values, among them those for two parameters known as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Screen X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 and “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Screen Y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”, which depend on the resolution of the screen. For example, 1280 x 720 is a common resolution.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These values represent the coordinates of the screen on which the text will be drawn. The top left position of the screen is the origin, where the values of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Screen X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Screen Y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are “</a:t>
            </a:r>
            <a:r>
              <a:rPr b="1" i="1" lang="en" sz="1100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100">
                <a:solidFill>
                  <a:srgbClr val="27292E"/>
                </a:solidFill>
              </a:rPr>
              <a:t>, or (as a vector)  </a:t>
            </a:r>
            <a:r>
              <a:rPr b="1" i="1" lang="en" sz="1100">
                <a:solidFill>
                  <a:srgbClr val="27292E"/>
                </a:solidFill>
              </a:rPr>
              <a:t>&lt;0,0&gt;</a:t>
            </a:r>
            <a:r>
              <a:rPr b="1" lang="en" sz="1100">
                <a:solidFill>
                  <a:srgbClr val="27292E"/>
                </a:solidFill>
              </a:rPr>
              <a:t>.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image on the right shows how the values of these two parameters determine where text will be drawn.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We’ll start by drawing text away from the corner. This will be about at </a:t>
            </a:r>
            <a:r>
              <a:rPr b="1" i="1" lang="en" sz="1100">
                <a:solidFill>
                  <a:srgbClr val="27292E"/>
                </a:solidFill>
              </a:rPr>
              <a:t>&lt;30, 50&gt;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9"/>
          <p:cNvSpPr txBox="1"/>
          <p:nvPr>
            <p:ph idx="4294967295" type="body"/>
          </p:nvPr>
        </p:nvSpPr>
        <p:spPr>
          <a:xfrm>
            <a:off x="1014930" y="816885"/>
            <a:ext cx="2831220" cy="77638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Collection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HUD: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RECEIVE DRAW HUD 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9"/>
          <p:cNvSpPr txBox="1"/>
          <p:nvPr>
            <p:ph idx="4294967295" type="body"/>
          </p:nvPr>
        </p:nvSpPr>
        <p:spPr>
          <a:xfrm>
            <a:off x="1054620" y="1817370"/>
            <a:ext cx="2674350" cy="3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To draw on the screen,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Receive Draw HUD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event must be added to the Event Graph. This event is available only in Blueprints based on the HUD class.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Our HUD will be </a:t>
            </a:r>
            <a:r>
              <a:rPr lang="en" sz="1100">
                <a:solidFill>
                  <a:srgbClr val="27292E"/>
                </a:solidFill>
              </a:rPr>
              <a:t>drawing</a:t>
            </a:r>
            <a:r>
              <a:rPr lang="en" sz="1100">
                <a:solidFill>
                  <a:srgbClr val="27292E"/>
                </a:solidFill>
              </a:rPr>
              <a:t> two things. The state of the game and if the game is over. Create a functions for each part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</a:t>
            </a:r>
            <a:r>
              <a:rPr b="1" lang="en" sz="1100">
                <a:solidFill>
                  <a:srgbClr val="27292E"/>
                </a:solidFill>
              </a:rPr>
              <a:t>• DrawGameHUD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	• DrawGameOverHUD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Use the </a:t>
            </a:r>
            <a:r>
              <a:rPr b="1" lang="en" sz="1100">
                <a:solidFill>
                  <a:srgbClr val="27292E"/>
                </a:solidFill>
              </a:rPr>
              <a:t>Game Mode </a:t>
            </a:r>
            <a:r>
              <a:rPr lang="en" sz="1100">
                <a:solidFill>
                  <a:srgbClr val="27292E"/>
                </a:solidFill>
              </a:rPr>
              <a:t>reference to get the </a:t>
            </a:r>
            <a:r>
              <a:rPr b="1" lang="en" sz="1100">
                <a:solidFill>
                  <a:srgbClr val="27292E"/>
                </a:solidFill>
              </a:rPr>
              <a:t>IsGameOver </a:t>
            </a:r>
            <a:r>
              <a:rPr lang="en" sz="1100">
                <a:solidFill>
                  <a:srgbClr val="27292E"/>
                </a:solidFill>
              </a:rPr>
              <a:t>boolean. Use this boolean with an </a:t>
            </a:r>
            <a:r>
              <a:rPr b="1" lang="en" sz="1100">
                <a:solidFill>
                  <a:srgbClr val="27292E"/>
                </a:solidFill>
              </a:rPr>
              <a:t>IF (branch) </a:t>
            </a:r>
            <a:r>
              <a:rPr lang="en" sz="1100">
                <a:solidFill>
                  <a:srgbClr val="27292E"/>
                </a:solidFill>
              </a:rPr>
              <a:t>to control which function is called.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</a:t>
            </a:r>
            <a:r>
              <a:rPr lang="en" sz="1100">
                <a:solidFill>
                  <a:srgbClr val="27292E"/>
                </a:solidFill>
              </a:rPr>
              <a:t>n the future, You’ll create more more robust </a:t>
            </a:r>
            <a:r>
              <a:rPr b="1" lang="en" sz="1100">
                <a:solidFill>
                  <a:srgbClr val="27292E"/>
                </a:solidFill>
              </a:rPr>
              <a:t>HUD </a:t>
            </a:r>
            <a:r>
              <a:rPr lang="en" sz="1100">
                <a:solidFill>
                  <a:srgbClr val="27292E"/>
                </a:solidFill>
              </a:rPr>
              <a:t>classes by creating and managing </a:t>
            </a:r>
            <a:r>
              <a:rPr b="1" lang="en" sz="1100">
                <a:solidFill>
                  <a:srgbClr val="27292E"/>
                </a:solidFill>
              </a:rPr>
              <a:t>UMG Widgets </a:t>
            </a:r>
            <a:r>
              <a:rPr lang="en" sz="1100">
                <a:solidFill>
                  <a:srgbClr val="27292E"/>
                </a:solidFill>
              </a:rPr>
              <a:t>to be drawn on the screen.</a:t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482" name="Google Shape;48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847" y="1974147"/>
            <a:ext cx="4695724" cy="1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0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There are multiple </a:t>
            </a:r>
            <a:r>
              <a:rPr b="1" lang="en" sz="1100">
                <a:solidFill>
                  <a:srgbClr val="27292E"/>
                </a:solidFill>
              </a:rPr>
              <a:t>Draw Text</a:t>
            </a:r>
            <a:r>
              <a:rPr lang="en" sz="1100">
                <a:solidFill>
                  <a:srgbClr val="27292E"/>
                </a:solidFill>
              </a:rPr>
              <a:t> nodes that are available to for us. There’s only one we want to use here and it’s a </a:t>
            </a:r>
            <a:r>
              <a:rPr b="1" lang="en" sz="1100">
                <a:solidFill>
                  <a:srgbClr val="27292E"/>
                </a:solidFill>
              </a:rPr>
              <a:t>function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lang="en" sz="1100">
                <a:solidFill>
                  <a:srgbClr val="27292E"/>
                </a:solidFill>
              </a:rPr>
              <a:t>of the </a:t>
            </a:r>
            <a:r>
              <a:rPr b="1" lang="en" sz="1100">
                <a:solidFill>
                  <a:srgbClr val="27292E"/>
                </a:solidFill>
              </a:rPr>
              <a:t>HUD </a:t>
            </a:r>
            <a:r>
              <a:rPr lang="en" sz="1100">
                <a:solidFill>
                  <a:srgbClr val="27292E"/>
                </a:solidFill>
              </a:rPr>
              <a:t>class. </a:t>
            </a:r>
            <a:r>
              <a:rPr i="1" lang="en" sz="1100">
                <a:solidFill>
                  <a:srgbClr val="27292E"/>
                </a:solidFill>
              </a:rPr>
              <a:t>This is the node highlighted in the upper image</a:t>
            </a:r>
            <a:br>
              <a:rPr i="1" lang="en" sz="1100">
                <a:solidFill>
                  <a:srgbClr val="27292E"/>
                </a:solidFill>
              </a:rPr>
            </a:b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correct node can be identified  because it displays </a:t>
            </a:r>
            <a:r>
              <a:rPr b="1" i="1" lang="en" sz="1100">
                <a:solidFill>
                  <a:srgbClr val="27292E"/>
                </a:solidFill>
              </a:rPr>
              <a:t>“Target is HUD”</a:t>
            </a:r>
            <a:r>
              <a:rPr lang="en" sz="1100">
                <a:solidFill>
                  <a:srgbClr val="27292E"/>
                </a:solidFill>
              </a:rPr>
              <a:t> under </a:t>
            </a:r>
            <a:r>
              <a:rPr b="1" lang="en" sz="1100">
                <a:solidFill>
                  <a:srgbClr val="27292E"/>
                </a:solidFill>
              </a:rPr>
              <a:t>Draw Text </a:t>
            </a:r>
            <a:r>
              <a:rPr lang="en" sz="1100">
                <a:solidFill>
                  <a:srgbClr val="27292E"/>
                </a:solidFill>
              </a:rPr>
              <a:t>at the top.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other Draw Text Node is a function of the Painting Class. You may select this by accident.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</a:t>
            </a:r>
            <a:r>
              <a:rPr lang="en" sz="900">
                <a:solidFill>
                  <a:srgbClr val="27292E"/>
                </a:solidFill>
              </a:rPr>
              <a:t>You can </a:t>
            </a:r>
            <a:r>
              <a:rPr lang="en" sz="900">
                <a:solidFill>
                  <a:srgbClr val="27292E"/>
                </a:solidFill>
              </a:rPr>
              <a:t>recognize this node by:  </a:t>
            </a:r>
            <a:br>
              <a:rPr lang="en" sz="9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900">
                <a:solidFill>
                  <a:srgbClr val="27292E"/>
                </a:solidFill>
              </a:rPr>
              <a:t>• </a:t>
            </a:r>
            <a:r>
              <a:rPr b="1" i="1" lang="en" sz="900">
                <a:solidFill>
                  <a:srgbClr val="27292E"/>
                </a:solidFill>
              </a:rPr>
              <a:t>“Target is HUD”</a:t>
            </a:r>
            <a:r>
              <a:rPr lang="en" sz="900">
                <a:solidFill>
                  <a:srgbClr val="27292E"/>
                </a:solidFill>
              </a:rPr>
              <a:t> is not displayed under </a:t>
            </a:r>
            <a:r>
              <a:rPr b="1" lang="en" sz="900">
                <a:solidFill>
                  <a:srgbClr val="27292E"/>
                </a:solidFill>
              </a:rPr>
              <a:t>Draw Text </a:t>
            </a:r>
            <a:br>
              <a:rPr b="1" lang="en" sz="900">
                <a:solidFill>
                  <a:srgbClr val="27292E"/>
                </a:solidFill>
              </a:rPr>
            </a:br>
            <a:r>
              <a:rPr b="1" lang="en" sz="900">
                <a:solidFill>
                  <a:srgbClr val="27292E"/>
                </a:solidFill>
              </a:rPr>
              <a:t>      • </a:t>
            </a:r>
            <a:r>
              <a:rPr lang="en" sz="900">
                <a:solidFill>
                  <a:srgbClr val="27292E"/>
                </a:solidFill>
              </a:rPr>
              <a:t>The node will have a pin for a </a:t>
            </a:r>
            <a:r>
              <a:rPr b="1" i="1" lang="en" sz="900">
                <a:solidFill>
                  <a:srgbClr val="27292E"/>
                </a:solidFill>
              </a:rPr>
              <a:t>“Context”</a:t>
            </a:r>
            <a:r>
              <a:rPr lang="en" sz="900">
                <a:solidFill>
                  <a:srgbClr val="27292E"/>
                </a:solidFill>
              </a:rPr>
              <a:t> variable</a:t>
            </a:r>
            <a:endParaRPr sz="9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br>
              <a:rPr lang="en" sz="9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The lower image shows both nodes to show the differences between them and help identify each node</a:t>
            </a:r>
            <a:endParaRPr sz="1100">
              <a:solidFill>
                <a:srgbClr val="27292E"/>
              </a:solidFill>
            </a:endParaRPr>
          </a:p>
        </p:txBody>
      </p:sp>
      <p:sp>
        <p:nvSpPr>
          <p:cNvPr id="488" name="Google Shape;488;p100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Draw Text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99" y="304050"/>
            <a:ext cx="3392100" cy="17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000" y="2199325"/>
            <a:ext cx="3481577" cy="28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00"/>
          <p:cNvSpPr txBox="1"/>
          <p:nvPr>
            <p:ph idx="4294967295" type="body"/>
          </p:nvPr>
        </p:nvSpPr>
        <p:spPr>
          <a:xfrm>
            <a:off x="4788000" y="4691525"/>
            <a:ext cx="2376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FF00"/>
                </a:solidFill>
              </a:rPr>
              <a:t>The correct node has </a:t>
            </a:r>
            <a:br>
              <a:rPr b="1" lang="en" sz="1100">
                <a:solidFill>
                  <a:srgbClr val="00FF00"/>
                </a:solidFill>
              </a:rPr>
            </a:br>
            <a:r>
              <a:rPr b="1" lang="en" sz="1100">
                <a:solidFill>
                  <a:srgbClr val="00FF00"/>
                </a:solidFill>
              </a:rPr>
              <a:t>“</a:t>
            </a:r>
            <a:r>
              <a:rPr b="1" i="1" lang="en" sz="1100">
                <a:solidFill>
                  <a:srgbClr val="00FF00"/>
                </a:solidFill>
              </a:rPr>
              <a:t>Target is HUD” under Draw Text</a:t>
            </a:r>
            <a:endParaRPr b="1" i="1" sz="1100">
              <a:solidFill>
                <a:srgbClr val="00FF00"/>
              </a:solidFill>
            </a:endParaRPr>
          </a:p>
        </p:txBody>
      </p:sp>
      <p:sp>
        <p:nvSpPr>
          <p:cNvPr id="492" name="Google Shape;492;p100"/>
          <p:cNvSpPr txBox="1"/>
          <p:nvPr>
            <p:ph idx="4294967295" type="body"/>
          </p:nvPr>
        </p:nvSpPr>
        <p:spPr>
          <a:xfrm>
            <a:off x="6544801" y="4403475"/>
            <a:ext cx="18153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00"/>
                </a:solidFill>
              </a:rPr>
              <a:t>The wrong node has an input pin for “Context”</a:t>
            </a:r>
            <a:endParaRPr b="1" i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1"/>
          <p:cNvSpPr txBox="1"/>
          <p:nvPr>
            <p:ph idx="4294967295" type="body"/>
          </p:nvPr>
        </p:nvSpPr>
        <p:spPr>
          <a:xfrm>
            <a:off x="1014930" y="816885"/>
            <a:ext cx="2831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Collection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HUD: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1800">
                <a:solidFill>
                  <a:srgbClr val="27292E"/>
                </a:solidFill>
              </a:rPr>
              <a:t>rawGame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1800">
                <a:solidFill>
                  <a:srgbClr val="27292E"/>
                </a:solidFill>
              </a:rPr>
              <a:t>ime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920" y="1237085"/>
            <a:ext cx="5110080" cy="279519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01"/>
          <p:cNvSpPr txBox="1"/>
          <p:nvPr>
            <p:ph idx="4294967295" type="body"/>
          </p:nvPr>
        </p:nvSpPr>
        <p:spPr>
          <a:xfrm>
            <a:off x="1054620" y="1817370"/>
            <a:ext cx="26745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Time Will be the first text well draw. Wire a </a:t>
            </a:r>
            <a:r>
              <a:rPr b="1" lang="en" sz="1100">
                <a:solidFill>
                  <a:srgbClr val="27292E"/>
                </a:solidFill>
              </a:rPr>
              <a:t>Draw Text </a:t>
            </a:r>
            <a:r>
              <a:rPr lang="en" sz="1100">
                <a:solidFill>
                  <a:srgbClr val="27292E"/>
                </a:solidFill>
              </a:rPr>
              <a:t>node from the function input Exec pin.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We’ll use an append node to build a string so that it will appear as “Time: ##”, where the ## in the string will be value.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Text: 	From Append Node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A: 	</a:t>
            </a:r>
            <a:r>
              <a:rPr b="1" i="1" lang="en" sz="1100">
                <a:solidFill>
                  <a:srgbClr val="27292E"/>
                </a:solidFill>
              </a:rPr>
              <a:t>“Time: “</a:t>
            </a:r>
            <a:r>
              <a:rPr lang="en" sz="1100">
                <a:solidFill>
                  <a:srgbClr val="27292E"/>
                </a:solidFill>
              </a:rPr>
              <a:t> 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Don’t forget the space after the ‘:’ in the string</a:t>
            </a:r>
            <a:br>
              <a:rPr i="1" lang="en" sz="8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lang="en" sz="1100">
                <a:solidFill>
                  <a:srgbClr val="27292E"/>
                </a:solidFill>
              </a:rPr>
              <a:t>B: 	Value of </a:t>
            </a:r>
            <a:r>
              <a:rPr b="1" lang="en" sz="1100">
                <a:solidFill>
                  <a:srgbClr val="27292E"/>
                </a:solidFill>
              </a:rPr>
              <a:t>Time Remaining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Use the HUD’s Game Mode reference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i="1" lang="en" sz="800">
                <a:solidFill>
                  <a:srgbClr val="27292E"/>
                </a:solidFill>
              </a:rPr>
              <a:t>	to get this variable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Text Color:	</a:t>
            </a:r>
            <a:r>
              <a:rPr b="1" i="1" lang="en" sz="1100">
                <a:solidFill>
                  <a:srgbClr val="27292E"/>
                </a:solidFill>
              </a:rPr>
              <a:t>Red &lt;RGB: 1, 0, 0&gt;  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</a:t>
            </a:r>
            <a:r>
              <a:rPr b="1" lang="en" sz="1100">
                <a:solidFill>
                  <a:srgbClr val="27292E"/>
                </a:solidFill>
              </a:rPr>
              <a:t>X: 	</a:t>
            </a:r>
            <a:r>
              <a:rPr b="1" i="1" lang="en" sz="1100">
                <a:solidFill>
                  <a:srgbClr val="27292E"/>
                </a:solidFill>
              </a:rPr>
              <a:t>30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Y:	</a:t>
            </a:r>
            <a:r>
              <a:rPr b="1" i="1" lang="en" sz="1100">
                <a:solidFill>
                  <a:srgbClr val="27292E"/>
                </a:solidFill>
              </a:rPr>
              <a:t>50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Scale:		</a:t>
            </a:r>
            <a:r>
              <a:rPr b="1" i="1" lang="en" sz="1100">
                <a:solidFill>
                  <a:srgbClr val="27292E"/>
                </a:solidFill>
              </a:rPr>
              <a:t>2.0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</a:t>
            </a:r>
            <a:r>
              <a:rPr b="1" lang="en" sz="1100">
                <a:solidFill>
                  <a:srgbClr val="27292E"/>
                </a:solidFill>
              </a:rPr>
              <a:t>Font </a:t>
            </a:r>
            <a:r>
              <a:rPr lang="en" sz="1100">
                <a:solidFill>
                  <a:srgbClr val="27292E"/>
                </a:solidFill>
              </a:rPr>
              <a:t>is left unselected, a default font will be used automatically. </a:t>
            </a:r>
            <a:endParaRPr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2"/>
          <p:cNvSpPr txBox="1"/>
          <p:nvPr>
            <p:ph idx="4294967295" type="body"/>
          </p:nvPr>
        </p:nvSpPr>
        <p:spPr>
          <a:xfrm>
            <a:off x="1054620" y="1817370"/>
            <a:ext cx="26745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Score w</a:t>
            </a:r>
            <a:r>
              <a:rPr lang="en" sz="1100">
                <a:solidFill>
                  <a:srgbClr val="27292E"/>
                </a:solidFill>
              </a:rPr>
              <a:t>ill be drawn second. Wire a new </a:t>
            </a:r>
            <a:r>
              <a:rPr b="1" lang="en" sz="1100">
                <a:solidFill>
                  <a:srgbClr val="27292E"/>
                </a:solidFill>
              </a:rPr>
              <a:t>Draw Text </a:t>
            </a:r>
            <a:r>
              <a:rPr lang="en" sz="1100">
                <a:solidFill>
                  <a:srgbClr val="27292E"/>
                </a:solidFill>
              </a:rPr>
              <a:t>node from Draw Text Node use to draw Time on screen.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We’ll use an append node to build a string so that it will appear as “Score: ##”, where the ## in the string will be value.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Text: 	From Append Node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A: 	</a:t>
            </a:r>
            <a:r>
              <a:rPr b="1" i="1" lang="en" sz="1100">
                <a:solidFill>
                  <a:srgbClr val="27292E"/>
                </a:solidFill>
              </a:rPr>
              <a:t>“Score: “</a:t>
            </a:r>
            <a:r>
              <a:rPr lang="en" sz="1100">
                <a:solidFill>
                  <a:srgbClr val="27292E"/>
                </a:solidFill>
              </a:rPr>
              <a:t> 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Don’t forget the space after the ‘:’ in the string</a:t>
            </a:r>
            <a:br>
              <a:rPr i="1" lang="en" sz="8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B: 	Value of </a:t>
            </a:r>
            <a:r>
              <a:rPr b="1" lang="en" sz="1100">
                <a:solidFill>
                  <a:srgbClr val="27292E"/>
                </a:solidFill>
              </a:rPr>
              <a:t>Game Score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Use the HUD’s Game Mode reference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i="1" lang="en" sz="800">
                <a:solidFill>
                  <a:srgbClr val="27292E"/>
                </a:solidFill>
              </a:rPr>
              <a:t>	to get this variable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Text Color:	</a:t>
            </a:r>
            <a:r>
              <a:rPr b="1" i="1" lang="en" sz="1100">
                <a:solidFill>
                  <a:srgbClr val="27292E"/>
                </a:solidFill>
              </a:rPr>
              <a:t>Yellow &lt;RGB: 1, 1, 0&gt;  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X: 	</a:t>
            </a:r>
            <a:r>
              <a:rPr b="1" i="1" lang="en" sz="1100">
                <a:solidFill>
                  <a:srgbClr val="27292E"/>
                </a:solidFill>
              </a:rPr>
              <a:t>30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Y:	</a:t>
            </a:r>
            <a:r>
              <a:rPr b="1" i="1" lang="en" sz="1100">
                <a:solidFill>
                  <a:srgbClr val="27292E"/>
                </a:solidFill>
              </a:rPr>
              <a:t>75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Scale:		</a:t>
            </a:r>
            <a:r>
              <a:rPr b="1" i="1" lang="en" sz="1100">
                <a:solidFill>
                  <a:srgbClr val="27292E"/>
                </a:solidFill>
              </a:rPr>
              <a:t>2</a:t>
            </a:r>
            <a:r>
              <a:rPr b="1" lang="en" sz="1100">
                <a:solidFill>
                  <a:srgbClr val="27292E"/>
                </a:solidFill>
              </a:rPr>
              <a:t>.0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</a:t>
            </a:r>
            <a:r>
              <a:rPr b="1" lang="en" sz="1100">
                <a:solidFill>
                  <a:srgbClr val="27292E"/>
                </a:solidFill>
              </a:rPr>
              <a:t>Font </a:t>
            </a:r>
            <a:r>
              <a:rPr lang="en" sz="1100">
                <a:solidFill>
                  <a:srgbClr val="27292E"/>
                </a:solidFill>
              </a:rPr>
              <a:t>is left unselected, a default font will be used automatically.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  <p:sp>
        <p:nvSpPr>
          <p:cNvPr id="505" name="Google Shape;505;p102"/>
          <p:cNvSpPr txBox="1"/>
          <p:nvPr>
            <p:ph idx="4294967295" type="body"/>
          </p:nvPr>
        </p:nvSpPr>
        <p:spPr>
          <a:xfrm>
            <a:off x="1014930" y="816885"/>
            <a:ext cx="2831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Collection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HUD: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1800">
                <a:solidFill>
                  <a:srgbClr val="27292E"/>
                </a:solidFill>
              </a:rPr>
              <a:t>rawGame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Score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725" y="1187576"/>
            <a:ext cx="4867374" cy="2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3"/>
          <p:cNvSpPr txBox="1"/>
          <p:nvPr>
            <p:ph idx="4294967295" type="body"/>
          </p:nvPr>
        </p:nvSpPr>
        <p:spPr>
          <a:xfrm>
            <a:off x="1014930" y="816885"/>
            <a:ext cx="2831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Collection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HUD: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1800">
                <a:solidFill>
                  <a:srgbClr val="27292E"/>
                </a:solidFill>
              </a:rPr>
              <a:t>rawGame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Items</a:t>
            </a:r>
            <a:endParaRPr b="1" sz="1800">
              <a:solidFill>
                <a:srgbClr val="27292E"/>
              </a:solidFill>
            </a:endParaRPr>
          </a:p>
        </p:txBody>
      </p:sp>
      <p:sp>
        <p:nvSpPr>
          <p:cNvPr id="512" name="Google Shape;512;p103"/>
          <p:cNvSpPr txBox="1"/>
          <p:nvPr>
            <p:ph idx="4294967295" type="body"/>
          </p:nvPr>
        </p:nvSpPr>
        <p:spPr>
          <a:xfrm>
            <a:off x="1054620" y="1817370"/>
            <a:ext cx="26745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Items </a:t>
            </a:r>
            <a:r>
              <a:rPr lang="en" sz="1100">
                <a:solidFill>
                  <a:srgbClr val="27292E"/>
                </a:solidFill>
              </a:rPr>
              <a:t>will be drawn last. Wire a new </a:t>
            </a:r>
            <a:r>
              <a:rPr b="1" lang="en" sz="1100">
                <a:solidFill>
                  <a:srgbClr val="27292E"/>
                </a:solidFill>
              </a:rPr>
              <a:t>Draw Text </a:t>
            </a:r>
            <a:r>
              <a:rPr lang="en" sz="1100">
                <a:solidFill>
                  <a:srgbClr val="27292E"/>
                </a:solidFill>
              </a:rPr>
              <a:t>node from Draw Text Node use to draw Score on screen.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We’ll use an append node to build a string so that it will appear as “Items: ##”, where the ## in the string will be value.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Text: 	From Append Node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A: 	</a:t>
            </a:r>
            <a:r>
              <a:rPr b="1" i="1" lang="en" sz="1100">
                <a:solidFill>
                  <a:srgbClr val="27292E"/>
                </a:solidFill>
              </a:rPr>
              <a:t>“Items: “</a:t>
            </a:r>
            <a:r>
              <a:rPr lang="en" sz="1100">
                <a:solidFill>
                  <a:srgbClr val="27292E"/>
                </a:solidFill>
              </a:rPr>
              <a:t> 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Don’t forget the space after the ‘:’ in the string</a:t>
            </a:r>
            <a:br>
              <a:rPr i="1" lang="en" sz="8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B: 	Value of </a:t>
            </a:r>
            <a:r>
              <a:rPr b="1" lang="en" sz="1100">
                <a:solidFill>
                  <a:srgbClr val="27292E"/>
                </a:solidFill>
              </a:rPr>
              <a:t>Game Score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i="1" lang="en" sz="800">
                <a:solidFill>
                  <a:srgbClr val="27292E"/>
                </a:solidFill>
              </a:rPr>
              <a:t>Use the HUD’s Game Mode reference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i="1" lang="en" sz="800">
                <a:solidFill>
                  <a:srgbClr val="27292E"/>
                </a:solidFill>
              </a:rPr>
              <a:t>	to get this variable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Text Color:	</a:t>
            </a:r>
            <a:r>
              <a:rPr b="1" i="1" lang="en" sz="1100">
                <a:solidFill>
                  <a:srgbClr val="27292E"/>
                </a:solidFill>
              </a:rPr>
              <a:t>Green &lt;RGB: 0, 0, 1&gt;  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X: 	</a:t>
            </a:r>
            <a:r>
              <a:rPr b="1" i="1" lang="en" sz="1100">
                <a:solidFill>
                  <a:srgbClr val="27292E"/>
                </a:solidFill>
              </a:rPr>
              <a:t>30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Y:	</a:t>
            </a:r>
            <a:r>
              <a:rPr b="1" i="1" lang="en" sz="1100">
                <a:solidFill>
                  <a:srgbClr val="27292E"/>
                </a:solidFill>
              </a:rPr>
              <a:t>100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Scale:		</a:t>
            </a:r>
            <a:r>
              <a:rPr b="1" i="1" lang="en" sz="1100">
                <a:solidFill>
                  <a:srgbClr val="27292E"/>
                </a:solidFill>
              </a:rPr>
              <a:t>2</a:t>
            </a:r>
            <a:r>
              <a:rPr b="1" lang="en" sz="1100">
                <a:solidFill>
                  <a:srgbClr val="27292E"/>
                </a:solidFill>
              </a:rPr>
              <a:t>.0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</a:t>
            </a:r>
            <a:r>
              <a:rPr b="1" lang="en" sz="1100">
                <a:solidFill>
                  <a:srgbClr val="27292E"/>
                </a:solidFill>
              </a:rPr>
              <a:t>Font </a:t>
            </a:r>
            <a:r>
              <a:rPr lang="en" sz="1100">
                <a:solidFill>
                  <a:srgbClr val="27292E"/>
                </a:solidFill>
              </a:rPr>
              <a:t>is left unselected, a default font will be used automatically.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13" name="Google Shape;51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50" y="1152450"/>
            <a:ext cx="4945125" cy="31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4"/>
          <p:cNvSpPr txBox="1"/>
          <p:nvPr>
            <p:ph idx="4294967295" type="body"/>
          </p:nvPr>
        </p:nvSpPr>
        <p:spPr>
          <a:xfrm>
            <a:off x="1014930" y="816885"/>
            <a:ext cx="2831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Collection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HUD: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1800">
                <a:solidFill>
                  <a:srgbClr val="27292E"/>
                </a:solidFill>
              </a:rPr>
              <a:t>rawGameOver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 </a:t>
            </a:r>
            <a:endParaRPr b="1" sz="1800">
              <a:solidFill>
                <a:srgbClr val="27292E"/>
              </a:solidFill>
            </a:endParaRPr>
          </a:p>
        </p:txBody>
      </p:sp>
      <p:sp>
        <p:nvSpPr>
          <p:cNvPr id="519" name="Google Shape;519;p104"/>
          <p:cNvSpPr txBox="1"/>
          <p:nvPr>
            <p:ph idx="4294967295" type="body"/>
          </p:nvPr>
        </p:nvSpPr>
        <p:spPr>
          <a:xfrm>
            <a:off x="1054620" y="1817370"/>
            <a:ext cx="26745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There’s only a single string to write to the screen here. </a:t>
            </a:r>
            <a:r>
              <a:rPr lang="en" sz="1100">
                <a:solidFill>
                  <a:srgbClr val="27292E"/>
                </a:solidFill>
              </a:rPr>
              <a:t>Wire a </a:t>
            </a:r>
            <a:r>
              <a:rPr b="1" lang="en" sz="1100">
                <a:solidFill>
                  <a:srgbClr val="27292E"/>
                </a:solidFill>
              </a:rPr>
              <a:t>Draw Text </a:t>
            </a:r>
            <a:r>
              <a:rPr lang="en" sz="1100">
                <a:solidFill>
                  <a:srgbClr val="27292E"/>
                </a:solidFill>
              </a:rPr>
              <a:t>node from the function input Exec pin.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Text: 		</a:t>
            </a:r>
            <a:r>
              <a:rPr b="1" i="1" lang="en" sz="1100">
                <a:solidFill>
                  <a:srgbClr val="27292E"/>
                </a:solidFill>
              </a:rPr>
              <a:t>“GAME OVER!”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Text Color:	</a:t>
            </a:r>
            <a:r>
              <a:rPr b="1" i="1" lang="en" sz="1100">
                <a:solidFill>
                  <a:srgbClr val="27292E"/>
                </a:solidFill>
              </a:rPr>
              <a:t>Red &lt;RGB: 1, 0, 0&gt;  </a:t>
            </a:r>
            <a:br>
              <a:rPr i="1" lang="en" sz="8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X: 	</a:t>
            </a:r>
            <a:r>
              <a:rPr b="1" i="1" lang="en" sz="1100">
                <a:solidFill>
                  <a:srgbClr val="27292E"/>
                </a:solidFill>
              </a:rPr>
              <a:t>30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Screen Y:	</a:t>
            </a:r>
            <a:r>
              <a:rPr b="1" i="1" lang="en" sz="1100">
                <a:solidFill>
                  <a:srgbClr val="27292E"/>
                </a:solidFill>
              </a:rPr>
              <a:t>50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Scale:		</a:t>
            </a:r>
            <a:r>
              <a:rPr b="1" i="1" lang="en" sz="1100">
                <a:solidFill>
                  <a:srgbClr val="27292E"/>
                </a:solidFill>
              </a:rPr>
              <a:t>2.0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</a:t>
            </a:r>
            <a:r>
              <a:rPr b="1" lang="en" sz="1100">
                <a:solidFill>
                  <a:srgbClr val="27292E"/>
                </a:solidFill>
              </a:rPr>
              <a:t>Font </a:t>
            </a:r>
            <a:r>
              <a:rPr lang="en" sz="1100">
                <a:solidFill>
                  <a:srgbClr val="27292E"/>
                </a:solidFill>
              </a:rPr>
              <a:t>is left unselected, a default font will be used automatically.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20" name="Google Shape;52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080" y="1593275"/>
            <a:ext cx="34956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5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LET’S TEST!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25" y="1428821"/>
            <a:ext cx="4224500" cy="31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05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Let’s return to the Collection Game Map.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Save and Run the map! </a:t>
            </a:r>
            <a:br>
              <a:rPr lang="en" sz="1100">
                <a:solidFill>
                  <a:srgbClr val="27292E"/>
                </a:solidFill>
              </a:rPr>
            </a:b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everything is setup correctly: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The </a:t>
            </a:r>
            <a:r>
              <a:rPr lang="en" sz="1100">
                <a:solidFill>
                  <a:srgbClr val="27292E"/>
                </a:solidFill>
              </a:rPr>
              <a:t>HUD will draw on screen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</a:t>
            </a:r>
            <a:r>
              <a:rPr lang="en" sz="1100">
                <a:solidFill>
                  <a:srgbClr val="27292E"/>
                </a:solidFill>
              </a:rPr>
              <a:t>he timer decreases in value.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“GAME OVER!” displays when Time reaches 0.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Hitting enter will restart the game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Time will return back to 30 on reset </a:t>
            </a:r>
            <a:br>
              <a:rPr lang="en" sz="1100">
                <a:solidFill>
                  <a:srgbClr val="27292E"/>
                </a:solidFill>
              </a:rPr>
            </a:b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27292E"/>
                </a:solidFill>
              </a:rPr>
              <a:t>Don’t worry about </a:t>
            </a:r>
            <a:r>
              <a:rPr i="1" lang="en" sz="1100">
                <a:solidFill>
                  <a:srgbClr val="27292E"/>
                </a:solidFill>
              </a:rPr>
              <a:t>the</a:t>
            </a:r>
            <a:r>
              <a:rPr i="1" lang="en" sz="1100">
                <a:solidFill>
                  <a:srgbClr val="27292E"/>
                </a:solidFill>
              </a:rPr>
              <a:t> Score and Items values. The Collectible Classes haven’t been built yet. </a:t>
            </a:r>
            <a:endParaRPr i="1"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6"/>
          <p:cNvSpPr txBox="1"/>
          <p:nvPr>
            <p:ph idx="4294967295" type="body"/>
          </p:nvPr>
        </p:nvSpPr>
        <p:spPr>
          <a:xfrm>
            <a:off x="629800" y="2240950"/>
            <a:ext cx="33921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Static Mesh Component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Name:		</a:t>
            </a:r>
            <a:r>
              <a:rPr b="1" i="1" lang="en" sz="1100">
                <a:solidFill>
                  <a:srgbClr val="27292E"/>
                </a:solidFill>
              </a:rPr>
              <a:t> “</a:t>
            </a:r>
            <a:r>
              <a:rPr b="1" i="1" lang="en" sz="1100">
                <a:solidFill>
                  <a:srgbClr val="27292E"/>
                </a:solidFill>
              </a:rPr>
              <a:t>Model”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Static Mesh: 	</a:t>
            </a:r>
            <a:r>
              <a:rPr b="1" i="1" lang="en" sz="1100">
                <a:solidFill>
                  <a:srgbClr val="27292E"/>
                </a:solidFill>
              </a:rPr>
              <a:t>SM_Statue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Materials: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	Element 0:	</a:t>
            </a:r>
            <a:r>
              <a:rPr b="1" i="1" lang="en" sz="1100">
                <a:solidFill>
                  <a:srgbClr val="27292E"/>
                </a:solidFill>
              </a:rPr>
              <a:t>M_Metal_Gold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	Element 1:	</a:t>
            </a:r>
            <a:r>
              <a:rPr b="1" i="1" lang="en" sz="1100">
                <a:solidFill>
                  <a:srgbClr val="27292E"/>
                </a:solidFill>
              </a:rPr>
              <a:t>M_Statue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i="1" lang="en" sz="1100">
                <a:solidFill>
                  <a:srgbClr val="27292E"/>
                </a:solidFill>
              </a:rPr>
              <a:t>The statue mesh is assigned a glass texture to it, we’ll override that here with a gold material to make it easier to see.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Collision Preset: </a:t>
            </a:r>
            <a:r>
              <a:rPr lang="en" sz="1100">
                <a:solidFill>
                  <a:srgbClr val="27292E"/>
                </a:solidFill>
              </a:rPr>
              <a:t>	</a:t>
            </a:r>
            <a:r>
              <a:rPr i="1" lang="en" sz="1100">
                <a:solidFill>
                  <a:srgbClr val="27292E"/>
                </a:solidFill>
              </a:rPr>
              <a:t>“</a:t>
            </a:r>
            <a:r>
              <a:rPr b="1" i="1" lang="en" sz="1100">
                <a:solidFill>
                  <a:srgbClr val="27292E"/>
                </a:solidFill>
              </a:rPr>
              <a:t>No Collision</a:t>
            </a:r>
            <a:r>
              <a:rPr i="1" lang="en" sz="1100">
                <a:solidFill>
                  <a:srgbClr val="27292E"/>
                </a:solidFill>
              </a:rPr>
              <a:t>”</a:t>
            </a:r>
            <a:endParaRPr i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ct val="100000"/>
              <a:buFont typeface="Arial"/>
              <a:buNone/>
            </a:pP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 Capsule Collision</a:t>
            </a:r>
            <a:r>
              <a:rPr lang="en" sz="1100">
                <a:solidFill>
                  <a:srgbClr val="27292E"/>
                </a:solidFill>
              </a:rPr>
              <a:t>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Name:		 </a:t>
            </a:r>
            <a:r>
              <a:rPr b="1" i="1" lang="en" sz="1100">
                <a:solidFill>
                  <a:srgbClr val="27292E"/>
                </a:solidFill>
              </a:rPr>
              <a:t>“Collision”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Location:		</a:t>
            </a:r>
            <a:r>
              <a:rPr b="1" i="1" lang="en" sz="1100">
                <a:solidFill>
                  <a:srgbClr val="27292E"/>
                </a:solidFill>
              </a:rPr>
              <a:t>&lt;0.0, 0.0, 40.0&gt;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Collision Preset: </a:t>
            </a:r>
            <a:r>
              <a:rPr lang="en" sz="1100">
                <a:solidFill>
                  <a:srgbClr val="27292E"/>
                </a:solidFill>
              </a:rPr>
              <a:t>	</a:t>
            </a:r>
            <a:r>
              <a:rPr i="1" lang="en" sz="1100">
                <a:solidFill>
                  <a:srgbClr val="27292E"/>
                </a:solidFill>
              </a:rPr>
              <a:t>“</a:t>
            </a:r>
            <a:r>
              <a:rPr b="1" i="1" lang="en" sz="1100">
                <a:solidFill>
                  <a:srgbClr val="27292E"/>
                </a:solidFill>
              </a:rPr>
              <a:t>OverlapAllDynamic</a:t>
            </a:r>
            <a:r>
              <a:rPr i="1" lang="en" sz="1100">
                <a:solidFill>
                  <a:srgbClr val="27292E"/>
                </a:solidFill>
              </a:rPr>
              <a:t>”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“Score Awarded” </a:t>
            </a:r>
            <a:r>
              <a:rPr lang="en" sz="1100">
                <a:solidFill>
                  <a:srgbClr val="27292E"/>
                </a:solidFill>
              </a:rPr>
              <a:t>variable</a:t>
            </a:r>
            <a:r>
              <a:rPr lang="en" sz="1100">
                <a:solidFill>
                  <a:srgbClr val="27292E"/>
                </a:solidFill>
              </a:rPr>
              <a:t>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This was added </a:t>
            </a:r>
            <a:r>
              <a:rPr lang="en" sz="1100">
                <a:solidFill>
                  <a:srgbClr val="27292E"/>
                </a:solidFill>
              </a:rPr>
              <a:t>immediately</a:t>
            </a:r>
            <a:r>
              <a:rPr lang="en" sz="1100">
                <a:solidFill>
                  <a:srgbClr val="27292E"/>
                </a:solidFill>
              </a:rPr>
              <a:t> when we made this class </a:t>
            </a:r>
            <a:r>
              <a:rPr lang="en" sz="1100">
                <a:solidFill>
                  <a:srgbClr val="27292E"/>
                </a:solidFill>
              </a:rPr>
              <a:t>to enable us to write the </a:t>
            </a:r>
            <a:r>
              <a:rPr b="1" lang="en" sz="1100">
                <a:solidFill>
                  <a:srgbClr val="27292E"/>
                </a:solidFill>
              </a:rPr>
              <a:t>AddCollectedItem </a:t>
            </a:r>
            <a:r>
              <a:rPr lang="en" sz="1100">
                <a:solidFill>
                  <a:srgbClr val="27292E"/>
                </a:solidFill>
              </a:rPr>
              <a:t>function </a:t>
            </a:r>
            <a:r>
              <a:rPr lang="en" sz="1100">
                <a:solidFill>
                  <a:srgbClr val="27292E"/>
                </a:solidFill>
              </a:rPr>
              <a:t>in the </a:t>
            </a:r>
            <a:r>
              <a:rPr b="1" lang="en" sz="1100">
                <a:solidFill>
                  <a:srgbClr val="27292E"/>
                </a:solidFill>
              </a:rPr>
              <a:t>BP_CollectionGameMode </a:t>
            </a:r>
            <a:r>
              <a:rPr lang="en" sz="1100">
                <a:solidFill>
                  <a:srgbClr val="27292E"/>
                </a:solidFill>
              </a:rPr>
              <a:t>class 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06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Collectible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Actor Setup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495" y="433575"/>
            <a:ext cx="24288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738" y="2112175"/>
            <a:ext cx="2422402" cy="25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0"/>
          <p:cNvSpPr txBox="1"/>
          <p:nvPr>
            <p:ph idx="4294967295" type="body"/>
          </p:nvPr>
        </p:nvSpPr>
        <p:spPr>
          <a:xfrm>
            <a:off x="751410" y="1568970"/>
            <a:ext cx="2459160" cy="342549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 RULES</a:t>
            </a:r>
            <a:endParaRPr b="0" i="0" sz="18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0"/>
          <p:cNvSpPr/>
          <p:nvPr/>
        </p:nvSpPr>
        <p:spPr>
          <a:xfrm>
            <a:off x="3667140" y="1568970"/>
            <a:ext cx="53657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-1841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player must collect</a:t>
            </a:r>
            <a:r>
              <a:rPr lang="en" sz="1100">
                <a:solidFill>
                  <a:srgbClr val="27292E"/>
                </a:solidFill>
              </a:rPr>
              <a:t>s as many items as possible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before time runs out.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initial time is set at 30 seconds.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game is over when there is no time remaining.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There will be multiple classes of Collectible items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Each class will run its own logic on how it handles being picked up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7292E"/>
                </a:solidFill>
              </a:rPr>
              <a:t>Each class will award </a:t>
            </a:r>
            <a:r>
              <a:rPr lang="en" sz="1100">
                <a:solidFill>
                  <a:srgbClr val="27292E"/>
                </a:solidFill>
              </a:rPr>
              <a:t>different</a:t>
            </a:r>
            <a:r>
              <a:rPr lang="en" sz="1100">
                <a:solidFill>
                  <a:srgbClr val="27292E"/>
                </a:solidFill>
              </a:rPr>
              <a:t> number of points to the player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time</a:t>
            </a:r>
            <a:r>
              <a:rPr lang="en" sz="1100">
                <a:solidFill>
                  <a:srgbClr val="27292E"/>
                </a:solidFill>
              </a:rPr>
              <a:t> and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values will be drawn on the screen.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07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Collectible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OnTaken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07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OnTaken’s </a:t>
            </a:r>
            <a:r>
              <a:rPr lang="en" sz="1100">
                <a:solidFill>
                  <a:srgbClr val="27292E"/>
                </a:solidFill>
              </a:rPr>
              <a:t>role is to be </a:t>
            </a:r>
            <a:r>
              <a:rPr lang="en" sz="1100">
                <a:solidFill>
                  <a:srgbClr val="27292E"/>
                </a:solidFill>
              </a:rPr>
              <a:t>available</a:t>
            </a:r>
            <a:r>
              <a:rPr lang="en" sz="1100">
                <a:solidFill>
                  <a:srgbClr val="27292E"/>
                </a:solidFill>
              </a:rPr>
              <a:t> to be </a:t>
            </a:r>
            <a:r>
              <a:rPr b="1" lang="en" sz="1100">
                <a:solidFill>
                  <a:srgbClr val="27292E"/>
                </a:solidFill>
              </a:rPr>
              <a:t>overridden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lang="en" sz="1100">
                <a:solidFill>
                  <a:srgbClr val="27292E"/>
                </a:solidFill>
              </a:rPr>
              <a:t>in children of the </a:t>
            </a:r>
            <a:r>
              <a:rPr b="1" lang="en" sz="1100">
                <a:solidFill>
                  <a:srgbClr val="27292E"/>
                </a:solidFill>
              </a:rPr>
              <a:t>BP_Collectible </a:t>
            </a:r>
            <a:r>
              <a:rPr lang="en" sz="1100">
                <a:solidFill>
                  <a:srgbClr val="27292E"/>
                </a:solidFill>
              </a:rPr>
              <a:t>class to control how each child item behaves.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BP_Collectible version of OnTaken will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Play an the explosion sound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Spawn an explosion emitter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Removes the actor </a:t>
            </a:r>
            <a:endParaRPr i="0" sz="1100" u="none" cap="none" strike="noStrike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42" name="Google Shape;54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9700"/>
            <a:ext cx="4584522" cy="16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8"/>
          <p:cNvSpPr txBox="1"/>
          <p:nvPr>
            <p:ph idx="4294967295" type="body"/>
          </p:nvPr>
        </p:nvSpPr>
        <p:spPr>
          <a:xfrm>
            <a:off x="629800" y="2240950"/>
            <a:ext cx="33921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Your Collectible item will react to object that are overlapping the </a:t>
            </a:r>
            <a:r>
              <a:rPr b="1" lang="en" sz="1100">
                <a:solidFill>
                  <a:srgbClr val="27292E"/>
                </a:solidFill>
              </a:rPr>
              <a:t>Collision </a:t>
            </a:r>
            <a:r>
              <a:rPr lang="en" sz="1100">
                <a:solidFill>
                  <a:srgbClr val="27292E"/>
                </a:solidFill>
              </a:rPr>
              <a:t>component.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Click on the </a:t>
            </a:r>
            <a:r>
              <a:rPr b="1" lang="en" sz="1100">
                <a:solidFill>
                  <a:srgbClr val="27292E"/>
                </a:solidFill>
              </a:rPr>
              <a:t>Collision </a:t>
            </a:r>
            <a:r>
              <a:rPr lang="en" sz="1100">
                <a:solidFill>
                  <a:srgbClr val="27292E"/>
                </a:solidFill>
              </a:rPr>
              <a:t>component </a:t>
            </a:r>
            <a:r>
              <a:rPr lang="en" sz="1100">
                <a:solidFill>
                  <a:srgbClr val="27292E"/>
                </a:solidFill>
              </a:rPr>
              <a:t>and add </a:t>
            </a:r>
            <a:r>
              <a:rPr b="1" lang="en" sz="1100">
                <a:solidFill>
                  <a:srgbClr val="27292E"/>
                </a:solidFill>
              </a:rPr>
              <a:t>“On Component Begin Overlap”</a:t>
            </a:r>
            <a:r>
              <a:rPr lang="en" sz="1100">
                <a:solidFill>
                  <a:srgbClr val="27292E"/>
                </a:solidFill>
              </a:rPr>
              <a:t> to the event Graph.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When another actor overlaps, the first thing to do is to check if it is an instance of our Default Pawn, BP_CollectionPawn.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To do this, we’ll cast the Other Actor reference to BP_CollectionPawn. If it </a:t>
            </a:r>
            <a:r>
              <a:rPr lang="en" sz="1100">
                <a:solidFill>
                  <a:srgbClr val="27292E"/>
                </a:solidFill>
              </a:rPr>
              <a:t>succeeds, we continue,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the cast fails, it’s an actor of another type and we can ignore it. </a:t>
            </a:r>
            <a:endParaRPr sz="1100">
              <a:solidFill>
                <a:srgbClr val="27292E"/>
              </a:solidFill>
            </a:endParaRPr>
          </a:p>
        </p:txBody>
      </p:sp>
      <p:sp>
        <p:nvSpPr>
          <p:cNvPr id="548" name="Google Shape;548;p108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Collectible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ACTOR BEGIN OVERLAP (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300" y="2193499"/>
            <a:ext cx="4360325" cy="20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9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Collectible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ACTOR BEGIN OVERLAP (</a:t>
            </a:r>
            <a:r>
              <a:rPr b="1" lang="en" sz="1800">
                <a:solidFill>
                  <a:srgbClr val="27292E"/>
                </a:solidFill>
              </a:rPr>
              <a:t>2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/2)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09"/>
          <p:cNvSpPr txBox="1"/>
          <p:nvPr>
            <p:ph idx="4294967295" type="body"/>
          </p:nvPr>
        </p:nvSpPr>
        <p:spPr>
          <a:xfrm>
            <a:off x="629800" y="2240950"/>
            <a:ext cx="33921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Now that we know that we are dealing with a Default pawn, we need to do the following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Get the </a:t>
            </a:r>
            <a:r>
              <a:rPr b="1" lang="en" sz="1100">
                <a:solidFill>
                  <a:srgbClr val="27292E"/>
                </a:solidFill>
              </a:rPr>
              <a:t>Game Mode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Cast the Game Mode to </a:t>
            </a:r>
            <a:r>
              <a:rPr b="1" lang="en" sz="1100">
                <a:solidFill>
                  <a:srgbClr val="27292E"/>
                </a:solidFill>
              </a:rPr>
              <a:t>BP_CollectionGame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With the casted reference, call the function </a:t>
            </a:r>
            <a:r>
              <a:rPr b="1" lang="en" sz="1100">
                <a:solidFill>
                  <a:srgbClr val="27292E"/>
                </a:solidFill>
              </a:rPr>
              <a:t>AddCollectedItem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AddCollectedItem </a:t>
            </a:r>
            <a:r>
              <a:rPr lang="en" sz="1100">
                <a:solidFill>
                  <a:srgbClr val="27292E"/>
                </a:solidFill>
              </a:rPr>
              <a:t>takes a Collectible Reference, this will be item’s reference using a reference of “</a:t>
            </a:r>
            <a:r>
              <a:rPr b="1" lang="en" sz="1100">
                <a:solidFill>
                  <a:srgbClr val="27292E"/>
                </a:solidFill>
              </a:rPr>
              <a:t>Self</a:t>
            </a:r>
            <a:r>
              <a:rPr lang="en" sz="1100">
                <a:solidFill>
                  <a:srgbClr val="27292E"/>
                </a:solidFill>
              </a:rPr>
              <a:t>”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Call the Class’s </a:t>
            </a:r>
            <a:r>
              <a:rPr b="1" lang="en" sz="1100">
                <a:solidFill>
                  <a:srgbClr val="27292E"/>
                </a:solidFill>
              </a:rPr>
              <a:t>OnTaken </a:t>
            </a:r>
            <a:r>
              <a:rPr lang="en" sz="1100">
                <a:solidFill>
                  <a:srgbClr val="27292E"/>
                </a:solidFill>
              </a:rPr>
              <a:t>function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400" y="2240950"/>
            <a:ext cx="4817300" cy="143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10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BP_Collectible</a:t>
            </a:r>
            <a:br>
              <a:rPr b="0" i="0" lang="en" sz="700" u="none" cap="none" strike="noStrike"/>
            </a:b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ACTOR BEGIN OVERLAP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0"/>
          <p:cNvSpPr txBox="1"/>
          <p:nvPr>
            <p:ph idx="4294967295" type="body"/>
          </p:nvPr>
        </p:nvSpPr>
        <p:spPr>
          <a:xfrm>
            <a:off x="630050" y="3894975"/>
            <a:ext cx="33921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Complete BluePrint Graph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With this complete, the core of how </a:t>
            </a:r>
            <a:r>
              <a:rPr b="1" lang="en" sz="1100">
                <a:solidFill>
                  <a:srgbClr val="27292E"/>
                </a:solidFill>
              </a:rPr>
              <a:t>Collectible </a:t>
            </a:r>
            <a:r>
              <a:rPr lang="en" sz="1100">
                <a:solidFill>
                  <a:srgbClr val="27292E"/>
                </a:solidFill>
              </a:rPr>
              <a:t>items perform is complete.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All that is left is how Items react via the </a:t>
            </a:r>
            <a:r>
              <a:rPr b="1" lang="en" sz="1100">
                <a:solidFill>
                  <a:srgbClr val="27292E"/>
                </a:solidFill>
              </a:rPr>
              <a:t>OnTaken </a:t>
            </a:r>
            <a:r>
              <a:rPr lang="en" sz="1100">
                <a:solidFill>
                  <a:srgbClr val="27292E"/>
                </a:solidFill>
              </a:rPr>
              <a:t>function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8" y="2131225"/>
            <a:ext cx="8301011" cy="1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1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LET’S TEST!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11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Let’s return to the Collection Game Map.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Place about 5 or 6 instances of BP_Collectible into the map</a:t>
            </a:r>
            <a:br>
              <a:rPr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</a:t>
            </a:r>
            <a:r>
              <a:rPr lang="en" sz="1100">
                <a:solidFill>
                  <a:srgbClr val="27292E"/>
                </a:solidFill>
              </a:rPr>
              <a:t> Save the Map and Run It.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If everything is set up correctly…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You’ll be able to pick up the items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The items will “explode” and disappear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Value of S</a:t>
            </a:r>
            <a:r>
              <a:rPr lang="en" sz="1100">
                <a:solidFill>
                  <a:srgbClr val="27292E"/>
                </a:solidFill>
              </a:rPr>
              <a:t>core and Items will increase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Resetting the game sets value of Score and Items back to ‘0’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    </a:t>
            </a:r>
            <a:r>
              <a:rPr b="1" lang="en" sz="900">
                <a:solidFill>
                  <a:srgbClr val="27292E"/>
                </a:solidFill>
              </a:rPr>
              <a:t>• </a:t>
            </a:r>
            <a:r>
              <a:rPr i="1" lang="en" sz="900">
                <a:solidFill>
                  <a:srgbClr val="27292E"/>
                </a:solidFill>
              </a:rPr>
              <a:t>It was doing this already, but we can test this now</a:t>
            </a:r>
            <a:endParaRPr i="1" sz="9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70" name="Google Shape;57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25" y="1428821"/>
            <a:ext cx="4224500" cy="3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2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Inheritance: </a:t>
            </a:r>
            <a:br>
              <a:rPr b="1" lang="en" sz="1800">
                <a:solidFill>
                  <a:srgbClr val="27292E"/>
                </a:solidFill>
              </a:rPr>
            </a:br>
            <a:r>
              <a:rPr b="1" lang="en" sz="1800">
                <a:solidFill>
                  <a:srgbClr val="27292E"/>
                </a:solidFill>
              </a:rPr>
              <a:t>Child Classes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12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Now that we have </a:t>
            </a:r>
            <a:r>
              <a:rPr b="1" lang="en" sz="1100">
                <a:solidFill>
                  <a:srgbClr val="27292E"/>
                </a:solidFill>
              </a:rPr>
              <a:t>BP_Collectible </a:t>
            </a:r>
            <a:r>
              <a:rPr lang="en" sz="1100">
                <a:solidFill>
                  <a:srgbClr val="27292E"/>
                </a:solidFill>
              </a:rPr>
              <a:t>working, we have our core c</a:t>
            </a:r>
            <a:r>
              <a:rPr lang="en" sz="1100">
                <a:solidFill>
                  <a:srgbClr val="27292E"/>
                </a:solidFill>
              </a:rPr>
              <a:t>ollectible item class.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Let’s use it to build two children classes that will different behavior: </a:t>
            </a:r>
            <a:br>
              <a:rPr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BP_Teleporter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• BP_TimeOrb</a:t>
            </a:r>
            <a:br>
              <a:rPr b="1" lang="en" sz="1100">
                <a:solidFill>
                  <a:srgbClr val="27292E"/>
                </a:solidFill>
              </a:rPr>
            </a:b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To create a child class of a blueprint class we’ve created, right click on the class and select </a:t>
            </a:r>
            <a:r>
              <a:rPr b="1" lang="en" sz="1100">
                <a:solidFill>
                  <a:srgbClr val="27292E"/>
                </a:solidFill>
              </a:rPr>
              <a:t>“Create Child Blueprint Class”</a:t>
            </a:r>
            <a:endParaRPr b="1" sz="1100">
              <a:solidFill>
                <a:srgbClr val="27292E"/>
              </a:solidFill>
            </a:endParaRPr>
          </a:p>
        </p:txBody>
      </p:sp>
      <p:pic>
        <p:nvPicPr>
          <p:cNvPr id="577" name="Google Shape;5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000" y="1425136"/>
            <a:ext cx="3900075" cy="19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3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Actor Setup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3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Create a new blueprint class from </a:t>
            </a:r>
            <a:r>
              <a:rPr b="1" lang="en" sz="1100">
                <a:solidFill>
                  <a:srgbClr val="27292E"/>
                </a:solidFill>
              </a:rPr>
              <a:t>BP_Collectible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Import the provided fbx file.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Set the model’s Static Mesh to the imported mesh: </a:t>
            </a:r>
            <a:r>
              <a:rPr b="1" i="1" lang="en" sz="1100">
                <a:solidFill>
                  <a:srgbClr val="27292E"/>
                </a:solidFill>
              </a:rPr>
              <a:t>SM_ENV_Pillar_Square_04</a:t>
            </a:r>
            <a:endParaRPr b="1"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This model is very small, you will need to scale it up by factor of 35, or </a:t>
            </a:r>
            <a:r>
              <a:rPr b="1" i="1" lang="en" sz="1100">
                <a:solidFill>
                  <a:srgbClr val="27292E"/>
                </a:solidFill>
              </a:rPr>
              <a:t>&lt;35.0, 35.0, 35.0&gt; </a:t>
            </a:r>
            <a:r>
              <a:rPr i="1" lang="en" sz="1100">
                <a:solidFill>
                  <a:srgbClr val="27292E"/>
                </a:solidFill>
              </a:rPr>
              <a:t>in the </a:t>
            </a:r>
            <a:r>
              <a:rPr b="1" i="1" lang="en" sz="1100">
                <a:solidFill>
                  <a:srgbClr val="27292E"/>
                </a:solidFill>
              </a:rPr>
              <a:t>Model’</a:t>
            </a:r>
            <a:r>
              <a:rPr i="1" lang="en" sz="1100">
                <a:solidFill>
                  <a:srgbClr val="27292E"/>
                </a:solidFill>
              </a:rPr>
              <a:t>s </a:t>
            </a:r>
            <a:r>
              <a:rPr b="1" i="1" lang="en" sz="1100">
                <a:solidFill>
                  <a:srgbClr val="27292E"/>
                </a:solidFill>
              </a:rPr>
              <a:t>Scale </a:t>
            </a:r>
            <a:r>
              <a:rPr i="1" lang="en" sz="1100">
                <a:solidFill>
                  <a:srgbClr val="27292E"/>
                </a:solidFill>
              </a:rPr>
              <a:t>value. </a:t>
            </a:r>
            <a:endParaRPr i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material applied to the model is </a:t>
            </a:r>
            <a:r>
              <a:rPr b="1" lang="en" sz="1100">
                <a:solidFill>
                  <a:srgbClr val="27292E"/>
                </a:solidFill>
              </a:rPr>
              <a:t>M_Metal_Rust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Functions: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OnTaken </a:t>
            </a:r>
            <a:r>
              <a:rPr i="1" lang="en" sz="1100">
                <a:solidFill>
                  <a:srgbClr val="27292E"/>
                </a:solidFill>
              </a:rPr>
              <a:t>(via function override)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Create TeleportObject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Create GetRandomSign</a:t>
            </a:r>
            <a:endParaRPr b="1" sz="1100">
              <a:solidFill>
                <a:srgbClr val="27292E"/>
              </a:solidFill>
            </a:endParaRPr>
          </a:p>
        </p:txBody>
      </p:sp>
      <p:pic>
        <p:nvPicPr>
          <p:cNvPr id="584" name="Google Shape;5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75" y="1023938"/>
            <a:ext cx="2619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4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GetRandomSign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100" y="3330825"/>
            <a:ext cx="3758877" cy="16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14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GetRandomSign </a:t>
            </a:r>
            <a:r>
              <a:rPr lang="en" sz="1100">
                <a:solidFill>
                  <a:srgbClr val="27292E"/>
                </a:solidFill>
              </a:rPr>
              <a:t>is a </a:t>
            </a:r>
            <a:r>
              <a:rPr lang="en" sz="1100">
                <a:solidFill>
                  <a:srgbClr val="27292E"/>
                </a:solidFill>
              </a:rPr>
              <a:t>utility</a:t>
            </a:r>
            <a:r>
              <a:rPr lang="en" sz="1100">
                <a:solidFill>
                  <a:srgbClr val="27292E"/>
                </a:solidFill>
              </a:rPr>
              <a:t> function to get a 1 or -1 value. </a:t>
            </a:r>
            <a:br>
              <a:rPr lang="en" sz="1100">
                <a:solidFill>
                  <a:srgbClr val="27292E"/>
                </a:solidFill>
              </a:rPr>
            </a:br>
            <a:br>
              <a:rPr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Add an </a:t>
            </a:r>
            <a:r>
              <a:rPr b="1" lang="en" sz="1100">
                <a:solidFill>
                  <a:srgbClr val="27292E"/>
                </a:solidFill>
              </a:rPr>
              <a:t>Output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Float </a:t>
            </a:r>
            <a:r>
              <a:rPr lang="en" sz="1100">
                <a:solidFill>
                  <a:srgbClr val="27292E"/>
                </a:solidFill>
              </a:rPr>
              <a:t>type named </a:t>
            </a:r>
            <a:r>
              <a:rPr b="1" i="1" lang="en" sz="1100">
                <a:solidFill>
                  <a:srgbClr val="27292E"/>
                </a:solidFill>
              </a:rPr>
              <a:t>“Random Sign” </a:t>
            </a:r>
            <a:br>
              <a:rPr b="1" i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Select</a:t>
            </a:r>
            <a:r>
              <a:rPr b="1" lang="en" sz="1100">
                <a:solidFill>
                  <a:srgbClr val="27292E"/>
                </a:solidFill>
              </a:rPr>
              <a:t> “Pure”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• </a:t>
            </a:r>
            <a:r>
              <a:rPr lang="en" sz="1100">
                <a:solidFill>
                  <a:srgbClr val="27292E"/>
                </a:solidFill>
              </a:rPr>
              <a:t>The node will just return an the output value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The node won’t have to be wired into the exec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Select the </a:t>
            </a:r>
            <a:r>
              <a:rPr b="1" lang="en" sz="1100">
                <a:solidFill>
                  <a:srgbClr val="27292E"/>
                </a:solidFill>
              </a:rPr>
              <a:t>Return Node </a:t>
            </a:r>
            <a:r>
              <a:rPr lang="en" sz="1100">
                <a:solidFill>
                  <a:srgbClr val="27292E"/>
                </a:solidFill>
              </a:rPr>
              <a:t>in the graph and then use </a:t>
            </a:r>
            <a:r>
              <a:rPr b="1" lang="en" sz="1100">
                <a:solidFill>
                  <a:srgbClr val="27292E"/>
                </a:solidFill>
              </a:rPr>
              <a:t>Copy </a:t>
            </a:r>
            <a:r>
              <a:rPr i="1" lang="en" sz="1100">
                <a:solidFill>
                  <a:srgbClr val="27292E"/>
                </a:solidFill>
              </a:rPr>
              <a:t>(CTRL-C) </a:t>
            </a:r>
            <a:r>
              <a:rPr lang="en" sz="1100">
                <a:solidFill>
                  <a:srgbClr val="27292E"/>
                </a:solidFill>
              </a:rPr>
              <a:t>and </a:t>
            </a:r>
            <a:r>
              <a:rPr b="1" lang="en" sz="1100">
                <a:solidFill>
                  <a:srgbClr val="27292E"/>
                </a:solidFill>
              </a:rPr>
              <a:t>Paste </a:t>
            </a:r>
            <a:r>
              <a:rPr i="1" lang="en" sz="1100">
                <a:solidFill>
                  <a:srgbClr val="27292E"/>
                </a:solidFill>
              </a:rPr>
              <a:t>(CTRL-V)</a:t>
            </a:r>
            <a:r>
              <a:rPr lang="en" sz="1100">
                <a:solidFill>
                  <a:srgbClr val="27292E"/>
                </a:solidFill>
              </a:rPr>
              <a:t> to get a second </a:t>
            </a:r>
            <a:r>
              <a:rPr b="1" lang="en" sz="1100">
                <a:solidFill>
                  <a:srgbClr val="27292E"/>
                </a:solidFill>
              </a:rPr>
              <a:t>Return Node</a:t>
            </a:r>
            <a:r>
              <a:rPr lang="en" sz="1100">
                <a:solidFill>
                  <a:srgbClr val="27292E"/>
                </a:solidFill>
              </a:rPr>
              <a:t>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We can use the </a:t>
            </a:r>
            <a:r>
              <a:rPr b="1" lang="en" sz="1100">
                <a:solidFill>
                  <a:srgbClr val="27292E"/>
                </a:solidFill>
              </a:rPr>
              <a:t>Random Bool </a:t>
            </a:r>
            <a:r>
              <a:rPr lang="en" sz="1100">
                <a:solidFill>
                  <a:srgbClr val="27292E"/>
                </a:solidFill>
              </a:rPr>
              <a:t>node and plug that in to and </a:t>
            </a:r>
            <a:r>
              <a:rPr b="1" lang="en" sz="1100">
                <a:solidFill>
                  <a:srgbClr val="27292E"/>
                </a:solidFill>
              </a:rPr>
              <a:t>IF (branch)</a:t>
            </a:r>
            <a:r>
              <a:rPr lang="en" sz="1100">
                <a:solidFill>
                  <a:srgbClr val="27292E"/>
                </a:solidFill>
              </a:rPr>
              <a:t> node.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</a:t>
            </a:r>
            <a:r>
              <a:rPr b="1" lang="en" sz="1100">
                <a:solidFill>
                  <a:srgbClr val="27292E"/>
                </a:solidFill>
              </a:rPr>
              <a:t>IF (branch) </a:t>
            </a:r>
            <a:r>
              <a:rPr lang="en" sz="1100">
                <a:solidFill>
                  <a:srgbClr val="27292E"/>
                </a:solidFill>
              </a:rPr>
              <a:t>node will </a:t>
            </a:r>
            <a:r>
              <a:rPr lang="en" sz="1100">
                <a:solidFill>
                  <a:srgbClr val="27292E"/>
                </a:solidFill>
              </a:rPr>
              <a:t>wire to two different return nodes.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900">
                <a:solidFill>
                  <a:srgbClr val="27292E"/>
                </a:solidFill>
              </a:rPr>
              <a:t>• True:     </a:t>
            </a:r>
            <a:r>
              <a:rPr b="1" i="1" lang="en" sz="900">
                <a:solidFill>
                  <a:srgbClr val="27292E"/>
                </a:solidFill>
              </a:rPr>
              <a:t>Wire to Return Node with “1.0” value</a:t>
            </a:r>
            <a:br>
              <a:rPr b="1" i="1" lang="en" sz="9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900">
                <a:solidFill>
                  <a:srgbClr val="27292E"/>
                </a:solidFill>
              </a:rPr>
              <a:t>• False:    </a:t>
            </a:r>
            <a:r>
              <a:rPr b="1" i="1" lang="en" sz="900">
                <a:solidFill>
                  <a:srgbClr val="27292E"/>
                </a:solidFill>
              </a:rPr>
              <a:t>Wire to Return Node with “-1.0” value</a:t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92" name="Google Shape;59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100" y="231050"/>
            <a:ext cx="3500414" cy="30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5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TeleportObject</a:t>
            </a:r>
            <a:endParaRPr b="1" sz="1800">
              <a:solidFill>
                <a:srgbClr val="27292E"/>
              </a:solidFill>
            </a:endParaRPr>
          </a:p>
        </p:txBody>
      </p:sp>
      <p:sp>
        <p:nvSpPr>
          <p:cNvPr id="598" name="Google Shape;598;p115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</a:t>
            </a:r>
            <a:r>
              <a:rPr b="1" lang="en" sz="1100">
                <a:solidFill>
                  <a:srgbClr val="27292E"/>
                </a:solidFill>
              </a:rPr>
              <a:t>TeleportObject </a:t>
            </a:r>
            <a:r>
              <a:rPr lang="en" sz="1100">
                <a:solidFill>
                  <a:srgbClr val="27292E"/>
                </a:solidFill>
              </a:rPr>
              <a:t>function currently only moves the object in a ring around the map’s </a:t>
            </a:r>
            <a:r>
              <a:rPr b="1" lang="en" sz="1100">
                <a:solidFill>
                  <a:srgbClr val="27292E"/>
                </a:solidFill>
              </a:rPr>
              <a:t>Origin </a:t>
            </a:r>
            <a:r>
              <a:rPr lang="en" sz="1100">
                <a:solidFill>
                  <a:srgbClr val="27292E"/>
                </a:solidFill>
              </a:rPr>
              <a:t>&lt;0,0,0&gt; on the Z-Plane at 0.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</a:t>
            </a:r>
            <a:r>
              <a:rPr lang="en" sz="1100">
                <a:solidFill>
                  <a:srgbClr val="27292E"/>
                </a:solidFill>
              </a:rPr>
              <a:t>• Your level designers will grumb at this.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• Revisit this later to improve for more use cases!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Function calls the </a:t>
            </a:r>
            <a:r>
              <a:rPr b="1" lang="en" sz="1100">
                <a:solidFill>
                  <a:srgbClr val="27292E"/>
                </a:solidFill>
              </a:rPr>
              <a:t>Teleport</a:t>
            </a:r>
            <a:r>
              <a:rPr lang="en" sz="1100">
                <a:solidFill>
                  <a:srgbClr val="27292E"/>
                </a:solidFill>
              </a:rPr>
              <a:t> node.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Right Click on “Dest Location” and use “Split Struct Pin” to get access to X,Y,Z </a:t>
            </a:r>
            <a:r>
              <a:rPr lang="en" sz="1100">
                <a:solidFill>
                  <a:srgbClr val="27292E"/>
                </a:solidFill>
              </a:rPr>
              <a:t>components</a:t>
            </a:r>
            <a:r>
              <a:rPr lang="en" sz="1100">
                <a:solidFill>
                  <a:srgbClr val="27292E"/>
                </a:solidFill>
              </a:rPr>
              <a:t> of the Vector3.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Set Values of </a:t>
            </a:r>
            <a:r>
              <a:rPr lang="en" sz="1100">
                <a:solidFill>
                  <a:srgbClr val="27292E"/>
                </a:solidFill>
              </a:rPr>
              <a:t>Destination</a:t>
            </a:r>
            <a:r>
              <a:rPr lang="en" sz="1100">
                <a:solidFill>
                  <a:srgbClr val="27292E"/>
                </a:solidFill>
              </a:rPr>
              <a:t> Location X and Y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</a:t>
            </a:r>
            <a:r>
              <a:rPr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Random Float in Range</a:t>
            </a:r>
            <a:r>
              <a:rPr lang="en" sz="1100">
                <a:solidFill>
                  <a:srgbClr val="27292E"/>
                </a:solidFill>
              </a:rPr>
              <a:t>: 250 to 750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• Multiplies the value by 1 or -1 from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</a:t>
            </a:r>
            <a:r>
              <a:rPr b="1" lang="en" sz="1100">
                <a:solidFill>
                  <a:srgbClr val="27292E"/>
                </a:solidFill>
              </a:rPr>
              <a:t>GetRandomSign</a:t>
            </a:r>
            <a:r>
              <a:rPr lang="en" sz="1100">
                <a:solidFill>
                  <a:srgbClr val="27292E"/>
                </a:solidFill>
              </a:rPr>
              <a:t> function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    •  This random sign call places the object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             around the origin. </a:t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599" name="Google Shape;5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75" y="1135975"/>
            <a:ext cx="4817051" cy="287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6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Function Overriding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16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To override a function in Unreal: 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Put your cursor next to the ‘+’ button to add a function.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A dropdown menu label “Override” will appear.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Click on the Dropdown menu to open it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Select the function you wish to override.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When you open the Function Graph,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you will be given a new version of the function.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By default it will provide a link to use the Parent’s version of the function.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850" y="1716651"/>
            <a:ext cx="4308576" cy="1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851" y="3612925"/>
            <a:ext cx="3792474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CREATING THE PROJECT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1"/>
          <p:cNvSpPr txBox="1"/>
          <p:nvPr>
            <p:ph idx="4294967295" type="body"/>
          </p:nvPr>
        </p:nvSpPr>
        <p:spPr>
          <a:xfrm>
            <a:off x="630045" y="222885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Create a new project using the </a:t>
            </a:r>
            <a:r>
              <a:rPr b="1" i="0" lang="en" sz="12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Third Person</a:t>
            </a:r>
            <a:r>
              <a:rPr b="1" i="0" lang="en" sz="1200" u="none" cap="none" strike="noStrike">
                <a:solidFill>
                  <a:srgbClr val="27292E"/>
                </a:solidFill>
              </a:rPr>
              <a:t> template</a:t>
            </a:r>
            <a:r>
              <a:rPr b="1" i="0" lang="en" sz="12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27292E"/>
                </a:solidFill>
              </a:rPr>
              <a:t>under the </a:t>
            </a:r>
            <a:r>
              <a:rPr b="1" lang="en" sz="1200">
                <a:solidFill>
                  <a:srgbClr val="27292E"/>
                </a:solidFill>
              </a:rPr>
              <a:t>Games </a:t>
            </a:r>
            <a:r>
              <a:rPr lang="en" sz="1200">
                <a:solidFill>
                  <a:srgbClr val="27292E"/>
                </a:solidFill>
              </a:rPr>
              <a:t>tab. </a:t>
            </a:r>
            <a:br>
              <a:rPr lang="en" sz="1200">
                <a:solidFill>
                  <a:srgbClr val="27292E"/>
                </a:solidFill>
              </a:rPr>
            </a:br>
            <a:endParaRPr b="0" i="0" sz="12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Template: 		Blueprint 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Target Platform: 	Desktop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Quality Preset: 	Scalable 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Starter</a:t>
            </a:r>
            <a:r>
              <a:rPr lang="en" sz="1200">
                <a:solidFill>
                  <a:srgbClr val="27292E"/>
                </a:solidFill>
              </a:rPr>
              <a:t> Content : 	Selected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Raytracing:		Unselected 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Project Name:	CollectionMiniGame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292E"/>
                </a:solidFill>
              </a:rPr>
              <a:t>Project Location:	Your Working Directory</a:t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7292E"/>
              </a:solidFill>
            </a:endParaRPr>
          </a:p>
        </p:txBody>
      </p:sp>
      <p:pic>
        <p:nvPicPr>
          <p:cNvPr id="348" name="Google Shape;3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345" y="1034475"/>
            <a:ext cx="4817054" cy="307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17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OnTaken </a:t>
            </a:r>
            <a:r>
              <a:rPr i="1" lang="en" sz="1800">
                <a:solidFill>
                  <a:srgbClr val="27292E"/>
                </a:solidFill>
              </a:rPr>
              <a:t>(Function Override)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7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BP_Teleporter’s </a:t>
            </a:r>
            <a:r>
              <a:rPr lang="en" sz="1100">
                <a:solidFill>
                  <a:srgbClr val="27292E"/>
                </a:solidFill>
              </a:rPr>
              <a:t>version of </a:t>
            </a:r>
            <a:r>
              <a:rPr b="1" lang="en" sz="1100">
                <a:solidFill>
                  <a:srgbClr val="27292E"/>
                </a:solidFill>
              </a:rPr>
              <a:t>OnTaken</a:t>
            </a:r>
            <a:r>
              <a:rPr lang="en" sz="1100">
                <a:solidFill>
                  <a:srgbClr val="27292E"/>
                </a:solidFill>
              </a:rPr>
              <a:t>, we are completely overriding </a:t>
            </a:r>
            <a:r>
              <a:rPr lang="en" sz="1100">
                <a:solidFill>
                  <a:srgbClr val="27292E"/>
                </a:solidFill>
              </a:rPr>
              <a:t>everything</a:t>
            </a:r>
            <a:r>
              <a:rPr lang="en" sz="1100">
                <a:solidFill>
                  <a:srgbClr val="27292E"/>
                </a:solidFill>
              </a:rPr>
              <a:t> the function is doing.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Delete the </a:t>
            </a:r>
            <a:r>
              <a:rPr b="1" lang="en" sz="1100">
                <a:solidFill>
                  <a:srgbClr val="27292E"/>
                </a:solidFill>
              </a:rPr>
              <a:t>Parent:On Taken Node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Play a </a:t>
            </a:r>
            <a:r>
              <a:rPr b="1" lang="en" sz="1100">
                <a:solidFill>
                  <a:srgbClr val="27292E"/>
                </a:solidFill>
              </a:rPr>
              <a:t>Sound at the Actor’s Location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Calls the </a:t>
            </a:r>
            <a:r>
              <a:rPr b="1" lang="en" sz="1100">
                <a:solidFill>
                  <a:srgbClr val="27292E"/>
                </a:solidFill>
              </a:rPr>
              <a:t>TeleportObject </a:t>
            </a:r>
            <a:r>
              <a:rPr lang="en" sz="1100">
                <a:solidFill>
                  <a:srgbClr val="27292E"/>
                </a:solidFill>
              </a:rPr>
              <a:t>function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939188"/>
            <a:ext cx="4351474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735675"/>
            <a:ext cx="3792474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8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TimeOrb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Actor Setup</a:t>
            </a:r>
            <a:endParaRPr b="1" sz="1800">
              <a:solidFill>
                <a:srgbClr val="27292E"/>
              </a:solidFill>
            </a:endParaRPr>
          </a:p>
        </p:txBody>
      </p:sp>
      <p:pic>
        <p:nvPicPr>
          <p:cNvPr id="621" name="Google Shape;62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425" y="1652363"/>
            <a:ext cx="1832375" cy="2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325" y="425063"/>
            <a:ext cx="2486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325" y="2521001"/>
            <a:ext cx="2486025" cy="216756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8"/>
          <p:cNvSpPr txBox="1"/>
          <p:nvPr>
            <p:ph idx="4294967295" type="body"/>
          </p:nvPr>
        </p:nvSpPr>
        <p:spPr>
          <a:xfrm>
            <a:off x="630050" y="2174290"/>
            <a:ext cx="3392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This item adds game time when picked up.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Model </a:t>
            </a:r>
            <a:r>
              <a:rPr i="1" lang="en" sz="1100">
                <a:solidFill>
                  <a:srgbClr val="27292E"/>
                </a:solidFill>
              </a:rPr>
              <a:t>(Static Mesh Inherited from BP_Collectible)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Static Mesh: 	Shape_Sphere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Material</a:t>
            </a:r>
            <a:r>
              <a:rPr b="1" lang="en" sz="1100">
                <a:solidFill>
                  <a:srgbClr val="27292E"/>
                </a:solidFill>
              </a:rPr>
              <a:t>:		M_Tech_Hex_Tile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Location		&lt;0.0, 0.0, 20&gt;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Scale		&lt;0.5, 0.5, 0.5&gt;	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ModelRing  </a:t>
            </a:r>
            <a:r>
              <a:rPr i="1" lang="en" sz="1100">
                <a:solidFill>
                  <a:srgbClr val="27292E"/>
                </a:solidFill>
              </a:rPr>
              <a:t>(Static Mesh added to this class)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Static Mesh: 	Cylinder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Material:		M_Tech_Hex_Tile_Pulse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Location		&lt;0.0, 0.0, 50&gt;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Rotation		&lt;0.0, 20.0, 0.0&gt;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Scale		&lt;0.7, 0.7, 0.1&gt;	</a:t>
            </a:r>
            <a:r>
              <a:rPr b="1" lang="en" sz="1100">
                <a:solidFill>
                  <a:srgbClr val="27292E"/>
                </a:solidFill>
              </a:rPr>
              <a:t>	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Add Variable named “TimeAdded”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 Integer type, I</a:t>
            </a:r>
            <a:r>
              <a:rPr b="1" lang="en" sz="1100">
                <a:solidFill>
                  <a:srgbClr val="27292E"/>
                </a:solidFill>
              </a:rPr>
              <a:t>nstance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b="1" lang="en" sz="1100">
                <a:solidFill>
                  <a:srgbClr val="27292E"/>
                </a:solidFill>
              </a:rPr>
              <a:t>Editable</a:t>
            </a:r>
            <a:r>
              <a:rPr b="1" lang="en" sz="1100">
                <a:solidFill>
                  <a:srgbClr val="27292E"/>
                </a:solidFill>
              </a:rPr>
              <a:t>,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 Default Value: 5</a:t>
            </a:r>
            <a:endParaRPr b="1"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TimeOrb</a:t>
            </a: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" sz="700" u="none" cap="none" strike="noStrike"/>
            </a:br>
            <a:r>
              <a:rPr b="1" lang="en" sz="1800">
                <a:solidFill>
                  <a:srgbClr val="27292E"/>
                </a:solidFill>
              </a:rPr>
              <a:t>OnTaken </a:t>
            </a:r>
            <a:r>
              <a:rPr i="1" lang="en" sz="1800">
                <a:solidFill>
                  <a:srgbClr val="27292E"/>
                </a:solidFill>
              </a:rPr>
              <a:t>(</a:t>
            </a:r>
            <a:r>
              <a:rPr i="1" lang="en" sz="1800">
                <a:solidFill>
                  <a:srgbClr val="27292E"/>
                </a:solidFill>
              </a:rPr>
              <a:t>Function </a:t>
            </a:r>
            <a:r>
              <a:rPr i="1" lang="en" sz="1800">
                <a:solidFill>
                  <a:srgbClr val="27292E"/>
                </a:solidFill>
              </a:rPr>
              <a:t>Override)</a:t>
            </a:r>
            <a:endParaRPr i="1" sz="1800">
              <a:solidFill>
                <a:srgbClr val="27292E"/>
              </a:solidFill>
            </a:endParaRPr>
          </a:p>
        </p:txBody>
      </p:sp>
      <p:sp>
        <p:nvSpPr>
          <p:cNvPr id="630" name="Google Shape;630;p119"/>
          <p:cNvSpPr txBox="1"/>
          <p:nvPr>
            <p:ph idx="4294967295" type="body"/>
          </p:nvPr>
        </p:nvSpPr>
        <p:spPr>
          <a:xfrm>
            <a:off x="629775" y="220172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BP_TimeOrb OnTaken </a:t>
            </a:r>
            <a:r>
              <a:rPr lang="en" sz="1100">
                <a:solidFill>
                  <a:srgbClr val="27292E"/>
                </a:solidFill>
              </a:rPr>
              <a:t>version adds to what </a:t>
            </a:r>
            <a:r>
              <a:rPr b="1" lang="en" sz="1100">
                <a:solidFill>
                  <a:srgbClr val="27292E"/>
                </a:solidFill>
              </a:rPr>
              <a:t>BP_Collectible </a:t>
            </a:r>
            <a:r>
              <a:rPr lang="en" sz="1100">
                <a:solidFill>
                  <a:srgbClr val="27292E"/>
                </a:solidFill>
              </a:rPr>
              <a:t>does. So don’t delete </a:t>
            </a:r>
            <a:r>
              <a:rPr b="1" lang="en" sz="1100">
                <a:solidFill>
                  <a:srgbClr val="27292E"/>
                </a:solidFill>
              </a:rPr>
              <a:t>Parent: OnTaken</a:t>
            </a:r>
            <a:r>
              <a:rPr lang="en" sz="1100">
                <a:solidFill>
                  <a:srgbClr val="27292E"/>
                </a:solidFill>
              </a:rPr>
              <a:t> node, but break the link to it.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• Gets the </a:t>
            </a:r>
            <a:r>
              <a:rPr b="1" lang="en" sz="1100">
                <a:solidFill>
                  <a:srgbClr val="27292E"/>
                </a:solidFill>
              </a:rPr>
              <a:t>Game Mode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Casts the </a:t>
            </a:r>
            <a:r>
              <a:rPr b="1" lang="en" sz="1100">
                <a:solidFill>
                  <a:srgbClr val="27292E"/>
                </a:solidFill>
              </a:rPr>
              <a:t>Game Mode Reference </a:t>
            </a:r>
            <a:r>
              <a:rPr lang="en" sz="1100">
                <a:solidFill>
                  <a:srgbClr val="27292E"/>
                </a:solidFill>
              </a:rPr>
              <a:t>to </a:t>
            </a:r>
            <a:r>
              <a:rPr b="1" lang="en" sz="1100">
                <a:solidFill>
                  <a:srgbClr val="27292E"/>
                </a:solidFill>
              </a:rPr>
              <a:t>BP_CollectionGameMode</a:t>
            </a:r>
            <a:br>
              <a:rPr lang="en" sz="1100">
                <a:solidFill>
                  <a:srgbClr val="27292E"/>
                </a:solidFill>
              </a:rPr>
            </a:b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9"/>
          <p:cNvSpPr txBox="1"/>
          <p:nvPr>
            <p:ph idx="4294967295" type="body"/>
          </p:nvPr>
        </p:nvSpPr>
        <p:spPr>
          <a:xfrm>
            <a:off x="4572000" y="2201725"/>
            <a:ext cx="40473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Uses the Casted reference to call the </a:t>
            </a:r>
            <a:r>
              <a:rPr b="1" lang="en" sz="1100">
                <a:solidFill>
                  <a:srgbClr val="27292E"/>
                </a:solidFill>
              </a:rPr>
              <a:t>AddGameTime </a:t>
            </a:r>
            <a:r>
              <a:rPr lang="en" sz="1100">
                <a:solidFill>
                  <a:srgbClr val="27292E"/>
                </a:solidFill>
              </a:rPr>
              <a:t>function.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lang="en" sz="1100">
                <a:solidFill>
                  <a:srgbClr val="27292E"/>
                </a:solidFill>
              </a:rPr>
              <a:t>• </a:t>
            </a:r>
            <a:r>
              <a:rPr b="1" lang="en" sz="1100">
                <a:solidFill>
                  <a:srgbClr val="27292E"/>
                </a:solidFill>
              </a:rPr>
              <a:t>AddGameTIme</a:t>
            </a:r>
            <a:r>
              <a:rPr lang="en" sz="1100">
                <a:solidFill>
                  <a:srgbClr val="27292E"/>
                </a:solidFill>
              </a:rPr>
              <a:t> call is passed </a:t>
            </a:r>
            <a:r>
              <a:rPr b="1" lang="en" sz="1100">
                <a:solidFill>
                  <a:srgbClr val="27292E"/>
                </a:solidFill>
              </a:rPr>
              <a:t>TimeAdded </a:t>
            </a:r>
            <a:r>
              <a:rPr lang="en" sz="1100">
                <a:solidFill>
                  <a:srgbClr val="27292E"/>
                </a:solidFill>
              </a:rPr>
              <a:t>variable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• Calls the </a:t>
            </a:r>
            <a:r>
              <a:rPr b="1" lang="en" sz="1100">
                <a:solidFill>
                  <a:srgbClr val="27292E"/>
                </a:solidFill>
              </a:rPr>
              <a:t>Parent: OnTaken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lang="en" sz="1100">
                <a:solidFill>
                  <a:srgbClr val="27292E"/>
                </a:solidFill>
              </a:rPr>
              <a:t>function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• This Calls </a:t>
            </a:r>
            <a:r>
              <a:rPr b="1" lang="en" sz="1100">
                <a:solidFill>
                  <a:srgbClr val="27292E"/>
                </a:solidFill>
              </a:rPr>
              <a:t>BP_Collectible’s </a:t>
            </a:r>
            <a:r>
              <a:rPr lang="en" sz="1100">
                <a:solidFill>
                  <a:srgbClr val="27292E"/>
                </a:solidFill>
              </a:rPr>
              <a:t>version of </a:t>
            </a:r>
            <a:r>
              <a:rPr b="1" lang="en" sz="1100">
                <a:solidFill>
                  <a:srgbClr val="27292E"/>
                </a:solidFill>
              </a:rPr>
              <a:t>OnTaken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• This will explode the object and remove it.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13" y="3665375"/>
            <a:ext cx="66198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0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LET’S TEST!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20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Let’s return to the Collection Game Map.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Place 3 instances of the BP_TimeOrb in the map</a:t>
            </a:r>
            <a:br>
              <a:rPr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Place 5 instances of the BP_Teleporter into the map</a:t>
            </a:r>
            <a:br>
              <a:rPr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•</a:t>
            </a:r>
            <a:r>
              <a:rPr lang="en" sz="1100">
                <a:solidFill>
                  <a:srgbClr val="27292E"/>
                </a:solidFill>
              </a:rPr>
              <a:t>Save the Map and Run It.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everything is set up correctly…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Time orbs items explode and add time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Teleporter items will move to a new location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i="1" lang="en" sz="900">
                <a:solidFill>
                  <a:srgbClr val="27292E"/>
                </a:solidFill>
              </a:rPr>
              <a:t>Teleporters can score twice when picked up</a:t>
            </a:r>
            <a:br>
              <a:rPr i="1" lang="en" sz="900">
                <a:solidFill>
                  <a:srgbClr val="27292E"/>
                </a:solidFill>
              </a:rPr>
            </a:br>
            <a:r>
              <a:rPr i="1" lang="en" sz="900">
                <a:solidFill>
                  <a:srgbClr val="27292E"/>
                </a:solidFill>
              </a:rPr>
              <a:t>	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i="1" lang="en" sz="900">
                <a:solidFill>
                  <a:srgbClr val="27292E"/>
                </a:solidFill>
              </a:rPr>
              <a:t>Don’t worry about this bug right now. </a:t>
            </a:r>
            <a:br>
              <a:rPr i="1" lang="en" sz="900">
                <a:solidFill>
                  <a:srgbClr val="27292E"/>
                </a:solidFill>
              </a:rPr>
            </a:br>
            <a:endParaRPr sz="900">
              <a:solidFill>
                <a:srgbClr val="27292E"/>
              </a:solidFill>
            </a:endParaRPr>
          </a:p>
        </p:txBody>
      </p:sp>
      <p:pic>
        <p:nvPicPr>
          <p:cNvPr id="639" name="Google Shape;6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25" y="1428821"/>
            <a:ext cx="4224500" cy="3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1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Teleporter: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Debugging The Problem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21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292E"/>
                </a:solidFill>
              </a:rPr>
              <a:t>So far we know that when the teleporter object is taken, the collision code is called twice.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292E"/>
                </a:solidFill>
              </a:rPr>
              <a:t>The fix needs to take place in the BP_Collectible, so that all children have the fix. </a:t>
            </a:r>
            <a:endParaRPr b="1"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292E"/>
                </a:solidFill>
              </a:rPr>
              <a:t>To help us understand what is going on, let’s print out information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lang="en" sz="1100">
                <a:solidFill>
                  <a:srgbClr val="27292E"/>
                </a:solidFill>
              </a:rPr>
              <a:t>• Display Name of What Collided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• Time Now In Milliseconds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Use an Append node to format the string to print.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When we test and take an instance of BP_Teleporter, we’ll see the it collision happens twice on the same frame. </a:t>
            </a:r>
            <a:endParaRPr sz="1100">
              <a:solidFill>
                <a:srgbClr val="27292E"/>
              </a:solidFill>
            </a:endParaRPr>
          </a:p>
        </p:txBody>
      </p:sp>
      <p:pic>
        <p:nvPicPr>
          <p:cNvPr id="646" name="Google Shape;64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438" y="3768275"/>
            <a:ext cx="4273425" cy="7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1"/>
          <p:cNvSpPr txBox="1"/>
          <p:nvPr>
            <p:ph idx="4294967295" type="body"/>
          </p:nvPr>
        </p:nvSpPr>
        <p:spPr>
          <a:xfrm>
            <a:off x="4512150" y="0"/>
            <a:ext cx="463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126" y="1794387"/>
            <a:ext cx="4334050" cy="15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2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Teleporter: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Print Collision Info </a:t>
            </a:r>
            <a:r>
              <a:rPr i="1" lang="en" sz="1800">
                <a:solidFill>
                  <a:srgbClr val="27292E"/>
                </a:solidFill>
              </a:rPr>
              <a:t>(function)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22"/>
          <p:cNvSpPr txBox="1"/>
          <p:nvPr>
            <p:ph idx="4294967295" type="body"/>
          </p:nvPr>
        </p:nvSpPr>
        <p:spPr>
          <a:xfrm>
            <a:off x="4512150" y="0"/>
            <a:ext cx="463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979701"/>
            <a:ext cx="4632001" cy="14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22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Let’s take all those nodes that print the collision </a:t>
            </a:r>
            <a:r>
              <a:rPr lang="en" sz="1100">
                <a:solidFill>
                  <a:srgbClr val="27292E"/>
                </a:solidFill>
              </a:rPr>
              <a:t>information</a:t>
            </a:r>
            <a:r>
              <a:rPr lang="en" sz="1100">
                <a:solidFill>
                  <a:srgbClr val="27292E"/>
                </a:solidFill>
              </a:rPr>
              <a:t> and collect it into its own function.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Remember to add an input of type Actor Reference so we can wire in which actor collided with this object. </a:t>
            </a:r>
            <a:r>
              <a:rPr b="1" lang="en" sz="1100">
                <a:solidFill>
                  <a:srgbClr val="27292E"/>
                </a:solidFill>
              </a:rPr>
              <a:t> </a:t>
            </a:r>
            <a:endParaRPr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3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800">
                <a:solidFill>
                  <a:srgbClr val="27292E"/>
                </a:solidFill>
              </a:rPr>
              <a:t>Teleporter: </a:t>
            </a:r>
            <a:endParaRPr b="1" sz="18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7292E"/>
                </a:solidFill>
              </a:rPr>
              <a:t>Building a Solution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23"/>
          <p:cNvSpPr txBox="1"/>
          <p:nvPr>
            <p:ph idx="4294967295" type="body"/>
          </p:nvPr>
        </p:nvSpPr>
        <p:spPr>
          <a:xfrm>
            <a:off x="630050" y="2262275"/>
            <a:ext cx="33921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The double trigger issue wasn’t happening in </a:t>
            </a:r>
            <a:r>
              <a:rPr lang="en" sz="1100">
                <a:solidFill>
                  <a:srgbClr val="27292E"/>
                </a:solidFill>
              </a:rPr>
              <a:t>BP_Collectible and BP_TimeOrb because the object is getting removed when picked up. This prevents the second collision trigger from happening.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BP_Teleporter, doesn’t get removed. Thus to fix the problem we have to ensure the collision code is only be run once in a single frame.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292E"/>
                </a:solidFill>
              </a:rPr>
              <a:t>We’ll use the Do Once Node to control that functionality.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next gameplay frame will happen On Tick. We’ll use that node to reset the Do Once node. </a:t>
            </a:r>
            <a:endParaRPr sz="1100">
              <a:solidFill>
                <a:srgbClr val="27292E"/>
              </a:solidFill>
            </a:endParaRPr>
          </a:p>
        </p:txBody>
      </p:sp>
      <p:sp>
        <p:nvSpPr>
          <p:cNvPr id="663" name="Google Shape;663;p123"/>
          <p:cNvSpPr txBox="1"/>
          <p:nvPr>
            <p:ph idx="4294967295" type="body"/>
          </p:nvPr>
        </p:nvSpPr>
        <p:spPr>
          <a:xfrm>
            <a:off x="4512150" y="0"/>
            <a:ext cx="463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00" y="1425463"/>
            <a:ext cx="4174350" cy="2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4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LET’S TEST!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24"/>
          <p:cNvSpPr txBox="1"/>
          <p:nvPr>
            <p:ph idx="4294967295" type="body"/>
          </p:nvPr>
        </p:nvSpPr>
        <p:spPr>
          <a:xfrm>
            <a:off x="630045" y="2211705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Let’s return to the Collection Game Map.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You made a fix in the Parent </a:t>
            </a:r>
            <a:r>
              <a:rPr lang="en" sz="1100">
                <a:solidFill>
                  <a:srgbClr val="27292E"/>
                </a:solidFill>
              </a:rPr>
              <a:t>class of BP_Collectible that made sure collisions code is run only once each frame. Thus, all the items are already in the map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Run the Map! 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98000"/>
              </a:lnSpc>
              <a:spcBef>
                <a:spcPts val="6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If everything is set up correctly…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Teleporter items will move to a new location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But only call their code once each frame. </a:t>
            </a:r>
            <a:endParaRPr sz="900">
              <a:solidFill>
                <a:srgbClr val="27292E"/>
              </a:solidFill>
            </a:endParaRPr>
          </a:p>
        </p:txBody>
      </p:sp>
      <p:pic>
        <p:nvPicPr>
          <p:cNvPr id="671" name="Google Shape;67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425" y="1428821"/>
            <a:ext cx="4224500" cy="3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5"/>
          <p:cNvSpPr txBox="1"/>
          <p:nvPr>
            <p:ph idx="4294967295" type="body"/>
          </p:nvPr>
        </p:nvSpPr>
        <p:spPr>
          <a:xfrm>
            <a:off x="1076085" y="816885"/>
            <a:ext cx="2627910" cy="77638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9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25"/>
          <p:cNvSpPr txBox="1"/>
          <p:nvPr>
            <p:ph idx="4294967295" type="body"/>
          </p:nvPr>
        </p:nvSpPr>
        <p:spPr>
          <a:xfrm>
            <a:off x="1076085" y="1817370"/>
            <a:ext cx="2627910" cy="3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 simple collection mini-game was implemented to show how classes interact with each other in a game.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Game Mode was used to define the game rules and uses logic to enforce those rules.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The HUD class was used to draw some information on screen.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A collectible class was created as our core parent class for all items in the map. It was then inherited by children classes. </a:t>
            </a:r>
            <a:br>
              <a:rPr lang="en" sz="1100">
                <a:solidFill>
                  <a:srgbClr val="27292E"/>
                </a:solidFill>
              </a:rPr>
            </a:br>
            <a:br>
              <a:rPr lang="en" sz="1100">
                <a:solidFill>
                  <a:srgbClr val="27292E"/>
                </a:solidFill>
              </a:rPr>
            </a:b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This game uses macros, custom events, functions, and </a:t>
            </a:r>
            <a:r>
              <a:rPr lang="en" sz="1100">
                <a:solidFill>
                  <a:srgbClr val="27292E"/>
                </a:solidFill>
              </a:rPr>
              <a:t>t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imers. </a:t>
            </a:r>
            <a:r>
              <a:rPr lang="en" sz="1100">
                <a:solidFill>
                  <a:srgbClr val="27292E"/>
                </a:solidFill>
              </a:rPr>
              <a:t>Function overriding was used to change the behavior of children collectibles.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125" y="1349575"/>
            <a:ext cx="4140475" cy="2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2"/>
          <p:cNvSpPr txBox="1"/>
          <p:nvPr>
            <p:ph idx="4294967295" type="body"/>
          </p:nvPr>
        </p:nvSpPr>
        <p:spPr>
          <a:xfrm>
            <a:off x="630045" y="2228850"/>
            <a:ext cx="3392010" cy="28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In the </a:t>
            </a:r>
            <a:r>
              <a:rPr b="1" lang="en" sz="1100">
                <a:solidFill>
                  <a:srgbClr val="27292E"/>
                </a:solidFill>
              </a:rPr>
              <a:t>Content Browser</a:t>
            </a:r>
            <a:r>
              <a:rPr lang="en" sz="1100">
                <a:solidFill>
                  <a:srgbClr val="27292E"/>
                </a:solidFill>
              </a:rPr>
              <a:t>,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Create a new folder named “CollectionGame” at the root of the </a:t>
            </a:r>
            <a:r>
              <a:rPr b="1" lang="en" sz="1100">
                <a:solidFill>
                  <a:srgbClr val="27292E"/>
                </a:solidFill>
              </a:rPr>
              <a:t>Content </a:t>
            </a:r>
            <a:r>
              <a:rPr lang="en" sz="1100">
                <a:solidFill>
                  <a:srgbClr val="27292E"/>
                </a:solidFill>
              </a:rPr>
              <a:t>folder. </a:t>
            </a:r>
            <a:br>
              <a:rPr lang="en" sz="1100">
                <a:solidFill>
                  <a:srgbClr val="27292E"/>
                </a:solidFill>
              </a:rPr>
            </a:b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This folder will store everything created for this project.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Create a new </a:t>
            </a:r>
            <a:r>
              <a:rPr b="1" lang="en" sz="1100">
                <a:solidFill>
                  <a:srgbClr val="27292E"/>
                </a:solidFill>
              </a:rPr>
              <a:t>Map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</a:t>
            </a:r>
            <a:r>
              <a:rPr b="1" lang="en" sz="900">
                <a:solidFill>
                  <a:srgbClr val="27292E"/>
                </a:solidFill>
              </a:rPr>
              <a:t>   </a:t>
            </a:r>
            <a:r>
              <a:rPr lang="en" sz="900">
                <a:solidFill>
                  <a:srgbClr val="27292E"/>
                </a:solidFill>
              </a:rPr>
              <a:t>Top Menu: 		File -&gt; </a:t>
            </a:r>
            <a:r>
              <a:rPr b="1" lang="en" sz="900">
                <a:solidFill>
                  <a:srgbClr val="27292E"/>
                </a:solidFill>
              </a:rPr>
              <a:t>New Map </a:t>
            </a:r>
            <a:r>
              <a:rPr i="1" lang="en" sz="900">
                <a:solidFill>
                  <a:srgbClr val="27292E"/>
                </a:solidFill>
              </a:rPr>
              <a:t>(CTRL-N)</a:t>
            </a:r>
            <a:br>
              <a:rPr i="1" lang="en" sz="900">
                <a:solidFill>
                  <a:srgbClr val="27292E"/>
                </a:solidFill>
              </a:rPr>
            </a:br>
            <a:r>
              <a:rPr i="1" lang="en" sz="900">
                <a:solidFill>
                  <a:srgbClr val="27292E"/>
                </a:solidFill>
              </a:rPr>
              <a:t>     </a:t>
            </a:r>
            <a:r>
              <a:rPr lang="en" sz="900">
                <a:solidFill>
                  <a:srgbClr val="27292E"/>
                </a:solidFill>
              </a:rPr>
              <a:t>Select: 		Basic</a:t>
            </a:r>
            <a:br>
              <a:rPr lang="en" sz="900">
                <a:solidFill>
                  <a:srgbClr val="27292E"/>
                </a:solidFill>
              </a:rPr>
            </a:br>
            <a:r>
              <a:rPr lang="en" sz="900">
                <a:solidFill>
                  <a:srgbClr val="27292E"/>
                </a:solidFill>
              </a:rPr>
              <a:t>     Save Map as	File -&gt; Save Current Level (CTRL-S)</a:t>
            </a:r>
            <a:br>
              <a:rPr lang="en" sz="900">
                <a:solidFill>
                  <a:srgbClr val="27292E"/>
                </a:solidFill>
              </a:rPr>
            </a:br>
            <a:r>
              <a:rPr lang="en" sz="900">
                <a:solidFill>
                  <a:srgbClr val="27292E"/>
                </a:solidFill>
              </a:rPr>
              <a:t>	Save the Map as </a:t>
            </a:r>
            <a:r>
              <a:rPr b="1" lang="en" sz="900">
                <a:solidFill>
                  <a:srgbClr val="27292E"/>
                </a:solidFill>
              </a:rPr>
              <a:t>“</a:t>
            </a:r>
            <a:r>
              <a:rPr lang="en" sz="900">
                <a:solidFill>
                  <a:srgbClr val="27292E"/>
                </a:solidFill>
              </a:rPr>
              <a:t>CollectionGame</a:t>
            </a:r>
            <a:r>
              <a:rPr b="1" lang="en" sz="900">
                <a:solidFill>
                  <a:srgbClr val="27292E"/>
                </a:solidFill>
              </a:rPr>
              <a:t>”</a:t>
            </a:r>
            <a:endParaRPr b="1" sz="9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Make sure to save the map file in the </a:t>
            </a:r>
            <a:r>
              <a:rPr b="1" lang="en" sz="1100">
                <a:solidFill>
                  <a:srgbClr val="27292E"/>
                </a:solidFill>
              </a:rPr>
              <a:t>CollectionGame </a:t>
            </a:r>
            <a:r>
              <a:rPr lang="en" sz="1100">
                <a:solidFill>
                  <a:srgbClr val="27292E"/>
                </a:solidFill>
              </a:rPr>
              <a:t>folder</a:t>
            </a:r>
            <a:endParaRPr i="1" sz="1100">
              <a:solidFill>
                <a:srgbClr val="27292E"/>
              </a:solidFill>
            </a:endParaRPr>
          </a:p>
        </p:txBody>
      </p:sp>
      <p:sp>
        <p:nvSpPr>
          <p:cNvPr id="354" name="Google Shape;354;p82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SETTING UP THE PROJECT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875" y="728068"/>
            <a:ext cx="3652950" cy="13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875" y="2320875"/>
            <a:ext cx="3652950" cy="215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3"/>
          <p:cNvSpPr txBox="1"/>
          <p:nvPr>
            <p:ph idx="4294967295" type="title"/>
          </p:nvPr>
        </p:nvSpPr>
        <p:spPr>
          <a:xfrm>
            <a:off x="629775" y="342900"/>
            <a:ext cx="3392145" cy="1636875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GAME CLASSES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3"/>
          <p:cNvSpPr txBox="1"/>
          <p:nvPr>
            <p:ph idx="4294967295" type="body"/>
          </p:nvPr>
        </p:nvSpPr>
        <p:spPr>
          <a:xfrm>
            <a:off x="629775" y="2228850"/>
            <a:ext cx="3392010" cy="300078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The game uses four main Blueprint classes: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lang="en" sz="1100">
                <a:solidFill>
                  <a:srgbClr val="27292E"/>
                </a:solidFill>
              </a:rPr>
              <a:t>BP_CollectionGameMode</a:t>
            </a:r>
            <a:r>
              <a:rPr lang="en" sz="1100">
                <a:solidFill>
                  <a:srgbClr val="27292E"/>
                </a:solidFill>
              </a:rPr>
              <a:t>: Controls the state of the game and stores some variables, such as those for time and score. It also defines the base classes, </a:t>
            </a:r>
            <a:endParaRPr b="1"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lang="en" sz="1100">
                <a:solidFill>
                  <a:srgbClr val="27292E"/>
                </a:solidFill>
              </a:rPr>
              <a:t>BP_CollectionPawn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This is a copy of the B</a:t>
            </a:r>
            <a:r>
              <a:rPr lang="en" sz="1100">
                <a:solidFill>
                  <a:srgbClr val="27292E"/>
                </a:solidFill>
              </a:rPr>
              <a:t>P_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ThirdPersonCharacter blueprint from Third Person template f</a:t>
            </a:r>
            <a:r>
              <a:rPr lang="en" sz="1100">
                <a:solidFill>
                  <a:srgbClr val="27292E"/>
                </a:solidFill>
              </a:rPr>
              <a:t>older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. This class is assigned to the 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Default Pawn Class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parameter of </a:t>
            </a:r>
            <a:r>
              <a:rPr lang="en" sz="1100">
                <a:solidFill>
                  <a:srgbClr val="27292E"/>
                </a:solidFill>
              </a:rPr>
              <a:t>the g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ame </a:t>
            </a:r>
            <a:r>
              <a:rPr lang="en" sz="1100">
                <a:solidFill>
                  <a:srgbClr val="27292E"/>
                </a:solidFill>
              </a:rPr>
              <a:t>m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ode.</a:t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BP_</a:t>
            </a:r>
            <a:r>
              <a:rPr b="1" lang="en" sz="1100">
                <a:solidFill>
                  <a:srgbClr val="27292E"/>
                </a:solidFill>
              </a:rPr>
              <a:t>Collection</a:t>
            </a:r>
            <a:r>
              <a:rPr b="1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HUD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: Responsible for drawing the </a:t>
            </a:r>
            <a:r>
              <a:rPr lang="en" sz="1100">
                <a:solidFill>
                  <a:srgbClr val="27292E"/>
                </a:solidFill>
              </a:rPr>
              <a:t>values of </a:t>
            </a:r>
            <a:r>
              <a:rPr b="0" i="0" lang="en" sz="1100" u="none" cap="none" strike="noStrike">
                <a:solidFill>
                  <a:srgbClr val="27292E"/>
                </a:solidFill>
                <a:latin typeface="Arial"/>
                <a:ea typeface="Arial"/>
                <a:cs typeface="Arial"/>
                <a:sym typeface="Arial"/>
              </a:rPr>
              <a:t> time or score</a:t>
            </a:r>
            <a:r>
              <a:rPr lang="en" sz="1100">
                <a:solidFill>
                  <a:srgbClr val="27292E"/>
                </a:solidFill>
              </a:rPr>
              <a:t> on the screen. This class is assigned to the </a:t>
            </a:r>
            <a:r>
              <a:rPr b="1" lang="en" sz="1100">
                <a:solidFill>
                  <a:srgbClr val="27292E"/>
                </a:solidFill>
              </a:rPr>
              <a:t>Hud Class </a:t>
            </a:r>
            <a:r>
              <a:rPr lang="en" sz="1100">
                <a:solidFill>
                  <a:srgbClr val="27292E"/>
                </a:solidFill>
              </a:rPr>
              <a:t>parameter of the game mode</a:t>
            </a:r>
            <a:endParaRPr sz="1100">
              <a:solidFill>
                <a:srgbClr val="27292E"/>
              </a:solidFill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Char char="•"/>
            </a:pPr>
            <a:r>
              <a:rPr b="1" lang="en" sz="1100">
                <a:solidFill>
                  <a:srgbClr val="27292E"/>
                </a:solidFill>
              </a:rPr>
              <a:t>BP_Collectible</a:t>
            </a:r>
            <a:r>
              <a:rPr lang="en" sz="1100">
                <a:solidFill>
                  <a:srgbClr val="27292E"/>
                </a:solidFill>
              </a:rPr>
              <a:t>: An Actor that is a collectible item. It checks for collision with the player and know what to do when collected. It is the parent class for all other collectible items created.</a:t>
            </a:r>
            <a:endParaRPr sz="1100">
              <a:solidFill>
                <a:srgbClr val="2729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7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2679"/>
            <a:ext cx="4393399" cy="412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4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COPY THE DEFAULT PAWN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25" y="404349"/>
            <a:ext cx="4108350" cy="20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025" y="2744918"/>
            <a:ext cx="4108350" cy="20826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84"/>
          <p:cNvSpPr txBox="1"/>
          <p:nvPr>
            <p:ph idx="4294967295" type="body"/>
          </p:nvPr>
        </p:nvSpPr>
        <p:spPr>
          <a:xfrm>
            <a:off x="630045" y="222885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Go to the </a:t>
            </a:r>
            <a:r>
              <a:rPr b="1" lang="en" sz="1100">
                <a:solidFill>
                  <a:srgbClr val="27292E"/>
                </a:solidFill>
              </a:rPr>
              <a:t>Blueprints </a:t>
            </a:r>
            <a:r>
              <a:rPr lang="en" sz="1100">
                <a:solidFill>
                  <a:srgbClr val="27292E"/>
                </a:solidFill>
              </a:rPr>
              <a:t>Folder in the </a:t>
            </a:r>
            <a:r>
              <a:rPr b="1" lang="en" sz="1100">
                <a:solidFill>
                  <a:srgbClr val="27292E"/>
                </a:solidFill>
              </a:rPr>
              <a:t>ThirdPerson </a:t>
            </a:r>
            <a:r>
              <a:rPr lang="en" sz="1100">
                <a:solidFill>
                  <a:srgbClr val="27292E"/>
                </a:solidFill>
              </a:rPr>
              <a:t>Template.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Select the </a:t>
            </a:r>
            <a:r>
              <a:rPr b="1" lang="en" sz="1100">
                <a:solidFill>
                  <a:srgbClr val="27292E"/>
                </a:solidFill>
              </a:rPr>
              <a:t>BP_ThirdPersonChracter </a:t>
            </a:r>
            <a:r>
              <a:rPr lang="en" sz="1100">
                <a:solidFill>
                  <a:srgbClr val="27292E"/>
                </a:solidFill>
              </a:rPr>
              <a:t>and drag it to the </a:t>
            </a:r>
            <a:r>
              <a:rPr b="1" lang="en" sz="1100">
                <a:solidFill>
                  <a:srgbClr val="27292E"/>
                </a:solidFill>
              </a:rPr>
              <a:t>CollectionMiniGame</a:t>
            </a:r>
            <a:r>
              <a:rPr lang="en" sz="1100">
                <a:solidFill>
                  <a:srgbClr val="27292E"/>
                </a:solidFill>
              </a:rPr>
              <a:t> Folder.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Select</a:t>
            </a:r>
            <a:r>
              <a:rPr lang="en" sz="1100">
                <a:solidFill>
                  <a:srgbClr val="27292E"/>
                </a:solidFill>
              </a:rPr>
              <a:t> to make a </a:t>
            </a:r>
            <a:r>
              <a:rPr b="1" lang="en" sz="1100">
                <a:solidFill>
                  <a:srgbClr val="27292E"/>
                </a:solidFill>
              </a:rPr>
              <a:t>Copy </a:t>
            </a:r>
            <a:r>
              <a:rPr lang="en" sz="1100">
                <a:solidFill>
                  <a:srgbClr val="27292E"/>
                </a:solidFill>
              </a:rPr>
              <a:t>of Blueprint.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Rename the Blueprint Copy to </a:t>
            </a:r>
            <a:r>
              <a:rPr b="1" lang="en" sz="1100">
                <a:solidFill>
                  <a:srgbClr val="27292E"/>
                </a:solidFill>
              </a:rPr>
              <a:t>BP_CollectionPawn</a:t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27292E"/>
                </a:solidFill>
              </a:rPr>
              <a:t>This step is organizational. We could have just added to BP_ThirdPersonCharacter. Instead we’re using a blueprint class </a:t>
            </a:r>
            <a:r>
              <a:rPr i="1" lang="en" sz="1100">
                <a:solidFill>
                  <a:srgbClr val="27292E"/>
                </a:solidFill>
              </a:rPr>
              <a:t>specific</a:t>
            </a:r>
            <a:r>
              <a:rPr i="1" lang="en" sz="1100">
                <a:solidFill>
                  <a:srgbClr val="27292E"/>
                </a:solidFill>
              </a:rPr>
              <a:t> to the minigame and kept with all the other blueprint classes. </a:t>
            </a:r>
            <a:endParaRPr i="1" sz="1100">
              <a:solidFill>
                <a:srgbClr val="27292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5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CREATE CORE CLASSES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5"/>
          <p:cNvSpPr txBox="1"/>
          <p:nvPr>
            <p:ph idx="4294967295" type="body"/>
          </p:nvPr>
        </p:nvSpPr>
        <p:spPr>
          <a:xfrm>
            <a:off x="630045" y="2228850"/>
            <a:ext cx="33921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Create Blueprint class:  BP_Collectible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</a:t>
            </a:r>
            <a:r>
              <a:rPr lang="en" sz="1100">
                <a:solidFill>
                  <a:srgbClr val="27292E"/>
                </a:solidFill>
              </a:rPr>
              <a:t>  </a:t>
            </a:r>
            <a:r>
              <a:rPr lang="en" sz="1100">
                <a:solidFill>
                  <a:srgbClr val="27292E"/>
                </a:solidFill>
              </a:rPr>
              <a:t>Parent Class : 	Actor 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lang="en" sz="1100">
                <a:solidFill>
                  <a:srgbClr val="27292E"/>
                </a:solidFill>
              </a:rPr>
              <a:t>Add a Variable named “ScoreAwarded”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	Integer Type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	</a:t>
            </a:r>
            <a:r>
              <a:rPr lang="en" sz="1100">
                <a:solidFill>
                  <a:srgbClr val="27292E"/>
                </a:solidFill>
              </a:rPr>
              <a:t>Instance Editable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		Default Value: 100</a:t>
            </a:r>
            <a:br>
              <a:rPr lang="en" sz="1100">
                <a:solidFill>
                  <a:srgbClr val="27292E"/>
                </a:solidFill>
              </a:rPr>
            </a:b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Create Blueprint class:  </a:t>
            </a:r>
            <a:r>
              <a:rPr b="1" lang="en" sz="1100">
                <a:solidFill>
                  <a:srgbClr val="27292E"/>
                </a:solidFill>
              </a:rPr>
              <a:t>BP_CollectionHUD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</a:t>
            </a:r>
            <a:r>
              <a:rPr lang="en" sz="1100">
                <a:solidFill>
                  <a:srgbClr val="27292E"/>
                </a:solidFill>
              </a:rPr>
              <a:t> </a:t>
            </a:r>
            <a:r>
              <a:rPr lang="en" sz="1100">
                <a:solidFill>
                  <a:srgbClr val="27292E"/>
                </a:solidFill>
              </a:rPr>
              <a:t>Parent Class: 	HUD</a:t>
            </a:r>
            <a:br>
              <a:rPr lang="en" sz="1100">
                <a:solidFill>
                  <a:srgbClr val="27292E"/>
                </a:solidFill>
              </a:rPr>
            </a:b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Create Blueprint class:  </a:t>
            </a:r>
            <a:r>
              <a:rPr b="1" lang="en" sz="1100">
                <a:solidFill>
                  <a:srgbClr val="27292E"/>
                </a:solidFill>
              </a:rPr>
              <a:t>BP_CollectionGameMode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Click on </a:t>
            </a:r>
            <a:r>
              <a:rPr b="1" lang="en" sz="1100">
                <a:solidFill>
                  <a:srgbClr val="27292E"/>
                </a:solidFill>
              </a:rPr>
              <a:t>Class Defaults </a:t>
            </a:r>
            <a:r>
              <a:rPr lang="en" sz="1100">
                <a:solidFill>
                  <a:srgbClr val="27292E"/>
                </a:solidFill>
              </a:rPr>
              <a:t>button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Detail Panel: Classes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Default Pawn Class: 	</a:t>
            </a:r>
            <a:r>
              <a:rPr i="1" lang="en" sz="1100">
                <a:solidFill>
                  <a:srgbClr val="27292E"/>
                </a:solidFill>
              </a:rPr>
              <a:t>BP_CollectionPawn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HUD Class:		</a:t>
            </a:r>
            <a:r>
              <a:rPr i="1" lang="en" sz="1100">
                <a:solidFill>
                  <a:srgbClr val="27292E"/>
                </a:solidFill>
              </a:rPr>
              <a:t>BP_CollectionHUD</a:t>
            </a:r>
            <a:endParaRPr i="1" sz="1100">
              <a:solidFill>
                <a:srgbClr val="27292E"/>
              </a:solidFill>
            </a:endParaRPr>
          </a:p>
        </p:txBody>
      </p:sp>
      <p:pic>
        <p:nvPicPr>
          <p:cNvPr id="378" name="Google Shape;3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1073173"/>
            <a:ext cx="44481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25" y="541450"/>
            <a:ext cx="3695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6"/>
          <p:cNvSpPr txBox="1"/>
          <p:nvPr>
            <p:ph idx="4294967295" type="title"/>
          </p:nvPr>
        </p:nvSpPr>
        <p:spPr>
          <a:xfrm>
            <a:off x="629775" y="342900"/>
            <a:ext cx="33921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92E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27292E"/>
                </a:solidFill>
              </a:rPr>
              <a:t>SET THE GAME MODE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6"/>
          <p:cNvSpPr txBox="1"/>
          <p:nvPr>
            <p:ph idx="4294967295" type="body"/>
          </p:nvPr>
        </p:nvSpPr>
        <p:spPr>
          <a:xfrm>
            <a:off x="630050" y="2228850"/>
            <a:ext cx="37032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292E"/>
                </a:solidFill>
              </a:rPr>
              <a:t>Return to the</a:t>
            </a:r>
            <a:r>
              <a:rPr b="1" lang="en" sz="1100">
                <a:solidFill>
                  <a:srgbClr val="27292E"/>
                </a:solidFill>
              </a:rPr>
              <a:t> CollectionGame </a:t>
            </a:r>
            <a:r>
              <a:rPr lang="en" sz="1100">
                <a:solidFill>
                  <a:srgbClr val="27292E"/>
                </a:solidFill>
              </a:rPr>
              <a:t>Map, We are ready to assign the game mode to the map. 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Open the </a:t>
            </a:r>
            <a:r>
              <a:rPr b="1" lang="en" sz="1100">
                <a:solidFill>
                  <a:srgbClr val="27292E"/>
                </a:solidFill>
              </a:rPr>
              <a:t>World Settings </a:t>
            </a:r>
            <a:br>
              <a:rPr b="1" lang="en" sz="1100">
                <a:solidFill>
                  <a:srgbClr val="27292E"/>
                </a:solidFill>
              </a:rPr>
            </a:br>
            <a:r>
              <a:rPr b="1"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i="1" lang="en" sz="1100">
                <a:solidFill>
                  <a:srgbClr val="27292E"/>
                </a:solidFill>
              </a:rPr>
              <a:t>Top Menu: Window -&gt; World Settings</a:t>
            </a:r>
            <a:endParaRPr i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Under the </a:t>
            </a:r>
            <a:r>
              <a:rPr b="1" lang="en" sz="1100">
                <a:solidFill>
                  <a:srgbClr val="27292E"/>
                </a:solidFill>
              </a:rPr>
              <a:t>Game Mode </a:t>
            </a:r>
            <a:r>
              <a:rPr lang="en" sz="1100">
                <a:solidFill>
                  <a:srgbClr val="27292E"/>
                </a:solidFill>
              </a:rPr>
              <a:t>Section,</a:t>
            </a:r>
            <a:br>
              <a:rPr lang="en" sz="1100">
                <a:solidFill>
                  <a:srgbClr val="27292E"/>
                </a:solidFill>
              </a:rPr>
            </a:br>
            <a:r>
              <a:rPr lang="en" sz="1100">
                <a:solidFill>
                  <a:srgbClr val="27292E"/>
                </a:solidFill>
              </a:rPr>
              <a:t>     </a:t>
            </a:r>
            <a:r>
              <a:rPr b="1" lang="en" sz="1100">
                <a:solidFill>
                  <a:srgbClr val="27292E"/>
                </a:solidFill>
              </a:rPr>
              <a:t>• GameMode Override:     </a:t>
            </a:r>
            <a:r>
              <a:rPr i="1" lang="en" sz="1100">
                <a:solidFill>
                  <a:srgbClr val="27292E"/>
                </a:solidFill>
              </a:rPr>
              <a:t>BP_CollectionGameMode </a:t>
            </a:r>
            <a:endParaRPr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27292E"/>
                </a:solidFill>
              </a:rPr>
              <a:t>• </a:t>
            </a:r>
            <a:r>
              <a:rPr lang="en" sz="1100">
                <a:solidFill>
                  <a:srgbClr val="27292E"/>
                </a:solidFill>
              </a:rPr>
              <a:t>Save the </a:t>
            </a:r>
            <a:r>
              <a:rPr b="1" lang="en" sz="1100">
                <a:solidFill>
                  <a:srgbClr val="27292E"/>
                </a:solidFill>
              </a:rPr>
              <a:t>Map </a:t>
            </a:r>
            <a:r>
              <a:rPr i="1" lang="en" sz="900">
                <a:solidFill>
                  <a:srgbClr val="27292E"/>
                </a:solidFill>
              </a:rPr>
              <a:t>(CTRL-S)</a:t>
            </a:r>
            <a:r>
              <a:rPr b="1" lang="en" sz="1100">
                <a:solidFill>
                  <a:srgbClr val="27292E"/>
                </a:solidFill>
              </a:rPr>
              <a:t>  </a:t>
            </a:r>
            <a:r>
              <a:rPr lang="en" sz="1100">
                <a:solidFill>
                  <a:srgbClr val="27292E"/>
                </a:solidFill>
              </a:rPr>
              <a:t>		</a:t>
            </a:r>
            <a:endParaRPr b="1" i="1" sz="1100">
              <a:solidFill>
                <a:srgbClr val="27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27292E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27292E"/>
                </a:solidFill>
              </a:rPr>
              <a:t>Under Selected Game Mode you will see values for </a:t>
            </a:r>
            <a:r>
              <a:rPr b="1" i="1" lang="en" sz="1100">
                <a:solidFill>
                  <a:srgbClr val="27292E"/>
                </a:solidFill>
              </a:rPr>
              <a:t>Default Pawn </a:t>
            </a:r>
            <a:r>
              <a:rPr i="1" lang="en" sz="1100">
                <a:solidFill>
                  <a:srgbClr val="27292E"/>
                </a:solidFill>
              </a:rPr>
              <a:t>and </a:t>
            </a:r>
            <a:r>
              <a:rPr b="1" i="1" lang="en" sz="1100">
                <a:solidFill>
                  <a:srgbClr val="27292E"/>
                </a:solidFill>
              </a:rPr>
              <a:t>HUD Class </a:t>
            </a:r>
            <a:r>
              <a:rPr i="1" lang="en" sz="1100">
                <a:solidFill>
                  <a:srgbClr val="27292E"/>
                </a:solidFill>
              </a:rPr>
              <a:t>as </a:t>
            </a:r>
            <a:r>
              <a:rPr i="1" lang="en" sz="1100">
                <a:solidFill>
                  <a:srgbClr val="27292E"/>
                </a:solidFill>
              </a:rPr>
              <a:t>assigned in </a:t>
            </a:r>
            <a:r>
              <a:rPr b="1" i="1" lang="en" sz="1100">
                <a:solidFill>
                  <a:srgbClr val="27292E"/>
                </a:solidFill>
              </a:rPr>
              <a:t>BP_CollectionGame </a:t>
            </a:r>
            <a:r>
              <a:rPr i="1" lang="en" sz="1100">
                <a:solidFill>
                  <a:srgbClr val="27292E"/>
                </a:solidFill>
              </a:rPr>
              <a:t>class. </a:t>
            </a:r>
            <a:endParaRPr i="1" sz="1100">
              <a:solidFill>
                <a:srgbClr val="27292E"/>
              </a:solidFill>
            </a:endParaRPr>
          </a:p>
        </p:txBody>
      </p:sp>
      <p:pic>
        <p:nvPicPr>
          <p:cNvPr id="386" name="Google Shape;3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70" y="1016775"/>
            <a:ext cx="36480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